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notesMasterIdLst>
    <p:notesMasterId r:id="rId30"/>
  </p:notesMasterIdLst>
  <p:handoutMasterIdLst>
    <p:handoutMasterId r:id="rId31"/>
  </p:handoutMasterIdLst>
  <p:sldIdLst>
    <p:sldId id="318" r:id="rId5"/>
    <p:sldId id="301" r:id="rId6"/>
    <p:sldId id="317" r:id="rId7"/>
    <p:sldId id="316" r:id="rId8"/>
    <p:sldId id="302" r:id="rId9"/>
    <p:sldId id="304" r:id="rId10"/>
    <p:sldId id="305" r:id="rId11"/>
    <p:sldId id="306" r:id="rId12"/>
    <p:sldId id="294" r:id="rId13"/>
    <p:sldId id="300" r:id="rId14"/>
    <p:sldId id="307" r:id="rId15"/>
    <p:sldId id="299" r:id="rId16"/>
    <p:sldId id="295" r:id="rId17"/>
    <p:sldId id="298" r:id="rId18"/>
    <p:sldId id="293" r:id="rId19"/>
    <p:sldId id="308" r:id="rId20"/>
    <p:sldId id="309" r:id="rId21"/>
    <p:sldId id="292" r:id="rId22"/>
    <p:sldId id="297" r:id="rId23"/>
    <p:sldId id="310" r:id="rId24"/>
    <p:sldId id="311" r:id="rId25"/>
    <p:sldId id="313" r:id="rId26"/>
    <p:sldId id="312" r:id="rId27"/>
    <p:sldId id="314" r:id="rId28"/>
    <p:sldId id="315" r:id="rId29"/>
  </p:sldIdLst>
  <p:sldSz cx="12192000" cy="6858000"/>
  <p:notesSz cx="6797675" cy="9926638"/>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6" y="16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1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C50CD35-3488-43AA-B5FC-B8D2E0E5E87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de-DE" noProof="1"/>
          </a:p>
        </p:txBody>
      </p:sp>
      <p:sp>
        <p:nvSpPr>
          <p:cNvPr id="3" name="Datumsplatzhalter 2">
            <a:extLst>
              <a:ext uri="{FF2B5EF4-FFF2-40B4-BE49-F238E27FC236}">
                <a16:creationId xmlns:a16="http://schemas.microsoft.com/office/drawing/2014/main" id="{7AFD3A2D-325D-43B3-AD08-92DA61C89F9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50ECA99F-C865-47A0-9C7C-E01F0EFEB4E3}" type="datetime1">
              <a:rPr lang="de-DE" noProof="1" dirty="0" smtClean="0"/>
              <a:t>27.11.2023</a:t>
            </a:fld>
            <a:endParaRPr lang="de-DE" noProof="1"/>
          </a:p>
        </p:txBody>
      </p:sp>
      <p:sp>
        <p:nvSpPr>
          <p:cNvPr id="4" name="Fußzeilenplatzhalter 3">
            <a:extLst>
              <a:ext uri="{FF2B5EF4-FFF2-40B4-BE49-F238E27FC236}">
                <a16:creationId xmlns:a16="http://schemas.microsoft.com/office/drawing/2014/main" id="{B6DC9CF5-6832-4C16-84DD-69D490A9274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de-DE" noProof="1"/>
          </a:p>
        </p:txBody>
      </p:sp>
      <p:sp>
        <p:nvSpPr>
          <p:cNvPr id="5" name="Foliennummernplatzhalter 4">
            <a:extLst>
              <a:ext uri="{FF2B5EF4-FFF2-40B4-BE49-F238E27FC236}">
                <a16:creationId xmlns:a16="http://schemas.microsoft.com/office/drawing/2014/main" id="{4B900772-0433-4971-B886-8CC9B08E33D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A04ABCAE-FFE3-4AA0-AEDB-071C3BC5DE9F}" type="slidenum">
              <a:rPr lang="de-DE" noProof="1" dirty="0" smtClean="0"/>
              <a:t>‹Nr.›</a:t>
            </a:fld>
            <a:endParaRPr lang="de-DE" noProof="1"/>
          </a:p>
        </p:txBody>
      </p:sp>
    </p:spTree>
    <p:extLst>
      <p:ext uri="{BB962C8B-B14F-4D97-AF65-F5344CB8AC3E}">
        <p14:creationId xmlns:p14="http://schemas.microsoft.com/office/powerpoint/2010/main" val="404131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de-DE" noProof="1"/>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F56B2954-C07B-4DDD-9403-EBD341FA27BE}" type="datetime1">
              <a:rPr lang="de-DE" noProof="1" dirty="0" smtClean="0"/>
              <a:t>27.11.2023</a:t>
            </a:fld>
            <a:endParaRPr lang="de-DE" noProof="1"/>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de-DE" noProof="1"/>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de-DE" noProof="1"/>
              <a:t>Textmasterformat durch Klicken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de-DE" noProof="1"/>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575407AF-B087-4509-BB09-FC5C1A27DEC7}" type="slidenum">
              <a:rPr lang="de-DE" noProof="1" dirty="0" smtClean="0"/>
              <a:t>‹Nr.›</a:t>
            </a:fld>
            <a:endParaRPr lang="de-DE" noProof="1"/>
          </a:p>
        </p:txBody>
      </p:sp>
    </p:spTree>
    <p:extLst>
      <p:ext uri="{BB962C8B-B14F-4D97-AF65-F5344CB8AC3E}">
        <p14:creationId xmlns:p14="http://schemas.microsoft.com/office/powerpoint/2010/main" val="3680104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2</a:t>
            </a:fld>
            <a:endParaRPr lang="de-DE"/>
          </a:p>
        </p:txBody>
      </p:sp>
    </p:spTree>
    <p:extLst>
      <p:ext uri="{BB962C8B-B14F-4D97-AF65-F5344CB8AC3E}">
        <p14:creationId xmlns:p14="http://schemas.microsoft.com/office/powerpoint/2010/main" val="4181345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11</a:t>
            </a:fld>
            <a:endParaRPr lang="de-DE"/>
          </a:p>
        </p:txBody>
      </p:sp>
    </p:spTree>
    <p:extLst>
      <p:ext uri="{BB962C8B-B14F-4D97-AF65-F5344CB8AC3E}">
        <p14:creationId xmlns:p14="http://schemas.microsoft.com/office/powerpoint/2010/main" val="2778141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12</a:t>
            </a:fld>
            <a:endParaRPr lang="de-DE"/>
          </a:p>
        </p:txBody>
      </p:sp>
    </p:spTree>
    <p:extLst>
      <p:ext uri="{BB962C8B-B14F-4D97-AF65-F5344CB8AC3E}">
        <p14:creationId xmlns:p14="http://schemas.microsoft.com/office/powerpoint/2010/main" val="304587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13</a:t>
            </a:fld>
            <a:endParaRPr lang="de-DE"/>
          </a:p>
        </p:txBody>
      </p:sp>
    </p:spTree>
    <p:extLst>
      <p:ext uri="{BB962C8B-B14F-4D97-AF65-F5344CB8AC3E}">
        <p14:creationId xmlns:p14="http://schemas.microsoft.com/office/powerpoint/2010/main" val="2522453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14</a:t>
            </a:fld>
            <a:endParaRPr lang="de-DE"/>
          </a:p>
        </p:txBody>
      </p:sp>
    </p:spTree>
    <p:extLst>
      <p:ext uri="{BB962C8B-B14F-4D97-AF65-F5344CB8AC3E}">
        <p14:creationId xmlns:p14="http://schemas.microsoft.com/office/powerpoint/2010/main" val="232776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15</a:t>
            </a:fld>
            <a:endParaRPr lang="de-DE"/>
          </a:p>
        </p:txBody>
      </p:sp>
    </p:spTree>
    <p:extLst>
      <p:ext uri="{BB962C8B-B14F-4D97-AF65-F5344CB8AC3E}">
        <p14:creationId xmlns:p14="http://schemas.microsoft.com/office/powerpoint/2010/main" val="4023819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16</a:t>
            </a:fld>
            <a:endParaRPr lang="de-DE"/>
          </a:p>
        </p:txBody>
      </p:sp>
    </p:spTree>
    <p:extLst>
      <p:ext uri="{BB962C8B-B14F-4D97-AF65-F5344CB8AC3E}">
        <p14:creationId xmlns:p14="http://schemas.microsoft.com/office/powerpoint/2010/main" val="3479461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17</a:t>
            </a:fld>
            <a:endParaRPr lang="de-DE"/>
          </a:p>
        </p:txBody>
      </p:sp>
    </p:spTree>
    <p:extLst>
      <p:ext uri="{BB962C8B-B14F-4D97-AF65-F5344CB8AC3E}">
        <p14:creationId xmlns:p14="http://schemas.microsoft.com/office/powerpoint/2010/main" val="4134691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18</a:t>
            </a:fld>
            <a:endParaRPr lang="de-DE"/>
          </a:p>
        </p:txBody>
      </p:sp>
    </p:spTree>
    <p:extLst>
      <p:ext uri="{BB962C8B-B14F-4D97-AF65-F5344CB8AC3E}">
        <p14:creationId xmlns:p14="http://schemas.microsoft.com/office/powerpoint/2010/main" val="944436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19</a:t>
            </a:fld>
            <a:endParaRPr lang="de-DE"/>
          </a:p>
        </p:txBody>
      </p:sp>
    </p:spTree>
    <p:extLst>
      <p:ext uri="{BB962C8B-B14F-4D97-AF65-F5344CB8AC3E}">
        <p14:creationId xmlns:p14="http://schemas.microsoft.com/office/powerpoint/2010/main" val="3789653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20</a:t>
            </a:fld>
            <a:endParaRPr lang="de-DE"/>
          </a:p>
        </p:txBody>
      </p:sp>
    </p:spTree>
    <p:extLst>
      <p:ext uri="{BB962C8B-B14F-4D97-AF65-F5344CB8AC3E}">
        <p14:creationId xmlns:p14="http://schemas.microsoft.com/office/powerpoint/2010/main" val="2158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3</a:t>
            </a:fld>
            <a:endParaRPr lang="de-DE"/>
          </a:p>
        </p:txBody>
      </p:sp>
    </p:spTree>
    <p:extLst>
      <p:ext uri="{BB962C8B-B14F-4D97-AF65-F5344CB8AC3E}">
        <p14:creationId xmlns:p14="http://schemas.microsoft.com/office/powerpoint/2010/main" val="3050982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21</a:t>
            </a:fld>
            <a:endParaRPr lang="de-DE"/>
          </a:p>
        </p:txBody>
      </p:sp>
    </p:spTree>
    <p:extLst>
      <p:ext uri="{BB962C8B-B14F-4D97-AF65-F5344CB8AC3E}">
        <p14:creationId xmlns:p14="http://schemas.microsoft.com/office/powerpoint/2010/main" val="208339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22</a:t>
            </a:fld>
            <a:endParaRPr lang="de-DE"/>
          </a:p>
        </p:txBody>
      </p:sp>
    </p:spTree>
    <p:extLst>
      <p:ext uri="{BB962C8B-B14F-4D97-AF65-F5344CB8AC3E}">
        <p14:creationId xmlns:p14="http://schemas.microsoft.com/office/powerpoint/2010/main" val="2920263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23</a:t>
            </a:fld>
            <a:endParaRPr lang="de-DE"/>
          </a:p>
        </p:txBody>
      </p:sp>
    </p:spTree>
    <p:extLst>
      <p:ext uri="{BB962C8B-B14F-4D97-AF65-F5344CB8AC3E}">
        <p14:creationId xmlns:p14="http://schemas.microsoft.com/office/powerpoint/2010/main" val="3453283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24</a:t>
            </a:fld>
            <a:endParaRPr lang="de-DE"/>
          </a:p>
        </p:txBody>
      </p:sp>
    </p:spTree>
    <p:extLst>
      <p:ext uri="{BB962C8B-B14F-4D97-AF65-F5344CB8AC3E}">
        <p14:creationId xmlns:p14="http://schemas.microsoft.com/office/powerpoint/2010/main" val="2648888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25</a:t>
            </a:fld>
            <a:endParaRPr lang="de-DE"/>
          </a:p>
        </p:txBody>
      </p:sp>
    </p:spTree>
    <p:extLst>
      <p:ext uri="{BB962C8B-B14F-4D97-AF65-F5344CB8AC3E}">
        <p14:creationId xmlns:p14="http://schemas.microsoft.com/office/powerpoint/2010/main" val="66815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4</a:t>
            </a:fld>
            <a:endParaRPr lang="de-DE"/>
          </a:p>
        </p:txBody>
      </p:sp>
    </p:spTree>
    <p:extLst>
      <p:ext uri="{BB962C8B-B14F-4D97-AF65-F5344CB8AC3E}">
        <p14:creationId xmlns:p14="http://schemas.microsoft.com/office/powerpoint/2010/main" val="131122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5</a:t>
            </a:fld>
            <a:endParaRPr lang="de-DE"/>
          </a:p>
        </p:txBody>
      </p:sp>
    </p:spTree>
    <p:extLst>
      <p:ext uri="{BB962C8B-B14F-4D97-AF65-F5344CB8AC3E}">
        <p14:creationId xmlns:p14="http://schemas.microsoft.com/office/powerpoint/2010/main" val="234651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6</a:t>
            </a:fld>
            <a:endParaRPr lang="de-DE"/>
          </a:p>
        </p:txBody>
      </p:sp>
    </p:spTree>
    <p:extLst>
      <p:ext uri="{BB962C8B-B14F-4D97-AF65-F5344CB8AC3E}">
        <p14:creationId xmlns:p14="http://schemas.microsoft.com/office/powerpoint/2010/main" val="33057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7</a:t>
            </a:fld>
            <a:endParaRPr lang="de-DE"/>
          </a:p>
        </p:txBody>
      </p:sp>
    </p:spTree>
    <p:extLst>
      <p:ext uri="{BB962C8B-B14F-4D97-AF65-F5344CB8AC3E}">
        <p14:creationId xmlns:p14="http://schemas.microsoft.com/office/powerpoint/2010/main" val="106673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8</a:t>
            </a:fld>
            <a:endParaRPr lang="de-DE"/>
          </a:p>
        </p:txBody>
      </p:sp>
    </p:spTree>
    <p:extLst>
      <p:ext uri="{BB962C8B-B14F-4D97-AF65-F5344CB8AC3E}">
        <p14:creationId xmlns:p14="http://schemas.microsoft.com/office/powerpoint/2010/main" val="2818713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9</a:t>
            </a:fld>
            <a:endParaRPr lang="de-DE"/>
          </a:p>
        </p:txBody>
      </p:sp>
    </p:spTree>
    <p:extLst>
      <p:ext uri="{BB962C8B-B14F-4D97-AF65-F5344CB8AC3E}">
        <p14:creationId xmlns:p14="http://schemas.microsoft.com/office/powerpoint/2010/main" val="2626301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575407AF-B087-4509-BB09-FC5C1A27DEC7}" type="slidenum">
              <a:rPr lang="de-DE" smtClean="0"/>
              <a:t>10</a:t>
            </a:fld>
            <a:endParaRPr lang="de-DE"/>
          </a:p>
        </p:txBody>
      </p:sp>
    </p:spTree>
    <p:extLst>
      <p:ext uri="{BB962C8B-B14F-4D97-AF65-F5344CB8AC3E}">
        <p14:creationId xmlns:p14="http://schemas.microsoft.com/office/powerpoint/2010/main" val="3392068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Bild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0172" y="2314299"/>
            <a:ext cx="7077405" cy="275942"/>
          </a:xfrm>
          <a:prstGeom prst="rect">
            <a:avLst/>
          </a:prstGeom>
        </p:spPr>
      </p:pic>
      <p:sp>
        <p:nvSpPr>
          <p:cNvPr id="9" name="Rechteck 8"/>
          <p:cNvSpPr/>
          <p:nvPr/>
        </p:nvSpPr>
        <p:spPr bwMode="ltGray">
          <a:xfrm>
            <a:off x="1729998" y="655196"/>
            <a:ext cx="7020889"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sp>
        <p:nvSpPr>
          <p:cNvPr id="2" name="Titel 1"/>
          <p:cNvSpPr>
            <a:spLocks noGrp="1"/>
          </p:cNvSpPr>
          <p:nvPr>
            <p:ph type="ctrTitle" hasCustomPrompt="1"/>
          </p:nvPr>
        </p:nvSpPr>
        <p:spPr>
          <a:xfrm>
            <a:off x="1126882" y="904215"/>
            <a:ext cx="7376184" cy="1339126"/>
          </a:xfrm>
          <a:prstGeom prst="rect">
            <a:avLst/>
          </a:prstGeom>
        </p:spPr>
        <p:txBody>
          <a:bodyPr rtlCol="0" anchor="b">
            <a:noAutofit/>
          </a:bodyPr>
          <a:lstStyle>
            <a:lvl1pPr algn="r">
              <a:defRPr sz="3400"/>
            </a:lvl1pPr>
          </a:lstStyle>
          <a:p>
            <a:pPr rtl="0"/>
            <a:r>
              <a:rPr lang="de-DE" noProof="1"/>
              <a:t>Sportlerehrung 2022</a:t>
            </a:r>
            <a:br>
              <a:rPr lang="de-DE" noProof="1"/>
            </a:br>
            <a:r>
              <a:rPr lang="de-DE" noProof="1"/>
              <a:t>Gestaltungsvorgaben für Vereine</a:t>
            </a:r>
          </a:p>
        </p:txBody>
      </p:sp>
      <p:pic>
        <p:nvPicPr>
          <p:cNvPr id="11" name="Bild 7" descr="HD-ShadowShort.png">
            <a:extLst>
              <a:ext uri="{FF2B5EF4-FFF2-40B4-BE49-F238E27FC236}">
                <a16:creationId xmlns:a16="http://schemas.microsoft.com/office/drawing/2014/main" id="{F0348801-C8EB-4756-B777-E88BD3AA80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2289610"/>
            <a:ext cx="1664911" cy="276940"/>
          </a:xfrm>
          <a:prstGeom prst="rect">
            <a:avLst/>
          </a:prstGeom>
        </p:spPr>
      </p:pic>
      <p:sp>
        <p:nvSpPr>
          <p:cNvPr id="12" name="Rechteck 11">
            <a:extLst>
              <a:ext uri="{FF2B5EF4-FFF2-40B4-BE49-F238E27FC236}">
                <a16:creationId xmlns:a16="http://schemas.microsoft.com/office/drawing/2014/main" id="{5C192751-429B-4429-854D-829F03278A41}"/>
              </a:ext>
            </a:extLst>
          </p:cNvPr>
          <p:cNvSpPr/>
          <p:nvPr userDrawn="1"/>
        </p:nvSpPr>
        <p:spPr>
          <a:xfrm>
            <a:off x="0" y="655195"/>
            <a:ext cx="1664911" cy="16409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Grafik 15">
            <a:extLst>
              <a:ext uri="{FF2B5EF4-FFF2-40B4-BE49-F238E27FC236}">
                <a16:creationId xmlns:a16="http://schemas.microsoft.com/office/drawing/2014/main" id="{EC6244EE-4E90-4DFB-83D6-211841F7C449}"/>
              </a:ext>
            </a:extLst>
          </p:cNvPr>
          <p:cNvPicPr>
            <a:picLocks noChangeAspect="1"/>
          </p:cNvPicPr>
          <p:nvPr userDrawn="1"/>
        </p:nvPicPr>
        <p:blipFill>
          <a:blip r:embed="rId4"/>
          <a:stretch>
            <a:fillRect/>
          </a:stretch>
        </p:blipFill>
        <p:spPr>
          <a:xfrm>
            <a:off x="59436" y="704190"/>
            <a:ext cx="1547409" cy="1164600"/>
          </a:xfrm>
          <a:prstGeom prst="rect">
            <a:avLst/>
          </a:prstGeom>
        </p:spPr>
      </p:pic>
      <p:sp>
        <p:nvSpPr>
          <p:cNvPr id="17" name="Untertitel 2">
            <a:extLst>
              <a:ext uri="{FF2B5EF4-FFF2-40B4-BE49-F238E27FC236}">
                <a16:creationId xmlns:a16="http://schemas.microsoft.com/office/drawing/2014/main" id="{FB7FACA5-5564-4351-9E9E-40D484FACC0D}"/>
              </a:ext>
            </a:extLst>
          </p:cNvPr>
          <p:cNvSpPr txBox="1">
            <a:spLocks/>
          </p:cNvSpPr>
          <p:nvPr userDrawn="1"/>
        </p:nvSpPr>
        <p:spPr>
          <a:xfrm>
            <a:off x="7956822" y="2583922"/>
            <a:ext cx="4078672" cy="3604468"/>
          </a:xfrm>
          <a:prstGeom prst="rect">
            <a:avLst/>
          </a:prstGeom>
        </p:spPr>
        <p:txBody>
          <a:bodyPr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de-DE" sz="2000" noProof="1">
                <a:latin typeface="Calibri" panose="020F0502020204030204" pitchFamily="34" charset="0"/>
                <a:cs typeface="Calibri" panose="020F0502020204030204" pitchFamily="34" charset="0"/>
              </a:rPr>
              <a:t>Liebe Vereinsvertreter,</a:t>
            </a:r>
            <a:br>
              <a:rPr lang="de-DE" sz="2000" noProof="1">
                <a:latin typeface="Calibri" panose="020F0502020204030204" pitchFamily="34" charset="0"/>
                <a:cs typeface="Calibri" panose="020F0502020204030204" pitchFamily="34" charset="0"/>
              </a:rPr>
            </a:br>
            <a:br>
              <a:rPr lang="de-DE" sz="2000" noProof="1">
                <a:latin typeface="Calibri" panose="020F0502020204030204" pitchFamily="34" charset="0"/>
                <a:cs typeface="Calibri" panose="020F0502020204030204" pitchFamily="34" charset="0"/>
              </a:rPr>
            </a:br>
            <a:r>
              <a:rPr lang="de-DE" sz="2000" noProof="1">
                <a:latin typeface="Calibri" panose="020F0502020204030204" pitchFamily="34" charset="0"/>
                <a:cs typeface="Calibri" panose="020F0502020204030204" pitchFamily="34" charset="0"/>
              </a:rPr>
              <a:t>bitte nutzen Sie unsere Vorlagen für die Power Point-Präsentation zur Darstellung Ihrererfolgreichen Sportler:innen und Mannschaften anlässlich der Sportlerehrung des Vogelsbergkreises für das Jahr 2022.</a:t>
            </a:r>
          </a:p>
        </p:txBody>
      </p:sp>
      <p:sp>
        <p:nvSpPr>
          <p:cNvPr id="18" name="Untertitel 2">
            <a:extLst>
              <a:ext uri="{FF2B5EF4-FFF2-40B4-BE49-F238E27FC236}">
                <a16:creationId xmlns:a16="http://schemas.microsoft.com/office/drawing/2014/main" id="{138D1E3C-3ECD-4B1E-841E-AE63888B7458}"/>
              </a:ext>
            </a:extLst>
          </p:cNvPr>
          <p:cNvSpPr txBox="1">
            <a:spLocks/>
          </p:cNvSpPr>
          <p:nvPr userDrawn="1"/>
        </p:nvSpPr>
        <p:spPr>
          <a:xfrm>
            <a:off x="97167" y="1799038"/>
            <a:ext cx="1981452" cy="637541"/>
          </a:xfrm>
          <a:prstGeom prst="rect">
            <a:avLst/>
          </a:prstGeom>
        </p:spPr>
        <p:txBody>
          <a:bodyPr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1500" noProof="1">
                <a:solidFill>
                  <a:schemeClr val="bg1">
                    <a:lumMod val="85000"/>
                    <a:lumOff val="15000"/>
                  </a:schemeClr>
                </a:solidFill>
              </a:rPr>
              <a:t>Sportkreis Vogelsberg e.V.</a:t>
            </a:r>
          </a:p>
          <a:p>
            <a:endParaRPr lang="de-DE" sz="1800" noProof="1"/>
          </a:p>
        </p:txBody>
      </p:sp>
      <p:sp>
        <p:nvSpPr>
          <p:cNvPr id="15" name="Rechteck 14">
            <a:extLst>
              <a:ext uri="{FF2B5EF4-FFF2-40B4-BE49-F238E27FC236}">
                <a16:creationId xmlns:a16="http://schemas.microsoft.com/office/drawing/2014/main" id="{399CB25C-2FD8-4CFA-92B8-5EB710C32D09}"/>
              </a:ext>
            </a:extLst>
          </p:cNvPr>
          <p:cNvSpPr/>
          <p:nvPr userDrawn="1"/>
        </p:nvSpPr>
        <p:spPr>
          <a:xfrm>
            <a:off x="10520176" y="663029"/>
            <a:ext cx="1664911"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pic>
        <p:nvPicPr>
          <p:cNvPr id="4" name="Grafik 3" descr="Ein Bild, das Text, Person enthält.&#10;&#10;Automatisch generierte Beschreibung">
            <a:extLst>
              <a:ext uri="{FF2B5EF4-FFF2-40B4-BE49-F238E27FC236}">
                <a16:creationId xmlns:a16="http://schemas.microsoft.com/office/drawing/2014/main" id="{DB1C137A-3A7A-446D-957E-05753C7CE4E7}"/>
              </a:ext>
            </a:extLst>
          </p:cNvPr>
          <p:cNvPicPr>
            <a:picLocks noChangeAspect="1"/>
          </p:cNvPicPr>
          <p:nvPr userDrawn="1"/>
        </p:nvPicPr>
        <p:blipFill>
          <a:blip r:embed="rId5"/>
          <a:stretch>
            <a:fillRect/>
          </a:stretch>
        </p:blipFill>
        <p:spPr>
          <a:xfrm>
            <a:off x="1738054" y="2661199"/>
            <a:ext cx="6116762" cy="3756226"/>
          </a:xfrm>
          <a:prstGeom prst="rect">
            <a:avLst/>
          </a:prstGeom>
        </p:spPr>
      </p:pic>
      <p:pic>
        <p:nvPicPr>
          <p:cNvPr id="23" name="Bild 7" descr="HD-ShadowShort.png">
            <a:extLst>
              <a:ext uri="{FF2B5EF4-FFF2-40B4-BE49-F238E27FC236}">
                <a16:creationId xmlns:a16="http://schemas.microsoft.com/office/drawing/2014/main" id="{D7222343-A303-4AC6-8F7C-66BC964051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26686" y="2309285"/>
            <a:ext cx="1664911" cy="276940"/>
          </a:xfrm>
          <a:prstGeom prst="rect">
            <a:avLst/>
          </a:prstGeom>
        </p:spPr>
      </p:pic>
      <p:sp>
        <p:nvSpPr>
          <p:cNvPr id="19" name="Rechteck 18">
            <a:extLst>
              <a:ext uri="{FF2B5EF4-FFF2-40B4-BE49-F238E27FC236}">
                <a16:creationId xmlns:a16="http://schemas.microsoft.com/office/drawing/2014/main" id="{F8791942-A9A4-41E0-B614-493593D60295}"/>
              </a:ext>
            </a:extLst>
          </p:cNvPr>
          <p:cNvSpPr/>
          <p:nvPr userDrawn="1"/>
        </p:nvSpPr>
        <p:spPr>
          <a:xfrm>
            <a:off x="8801685" y="663029"/>
            <a:ext cx="1664911"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pic>
        <p:nvPicPr>
          <p:cNvPr id="21" name="Bild 7" descr="HD-ShadowShort.png">
            <a:extLst>
              <a:ext uri="{FF2B5EF4-FFF2-40B4-BE49-F238E27FC236}">
                <a16:creationId xmlns:a16="http://schemas.microsoft.com/office/drawing/2014/main" id="{5738DF44-A0A0-4789-B83B-8631E55FF4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1684" y="2324939"/>
            <a:ext cx="1664911" cy="276940"/>
          </a:xfrm>
          <a:prstGeom prst="rect">
            <a:avLst/>
          </a:prstGeom>
        </p:spPr>
      </p:pic>
      <p:pic>
        <p:nvPicPr>
          <p:cNvPr id="24" name="Grafik 23" descr="Ein Bild, das Text, Königin enthält.&#10;&#10;Automatisch generierte Beschreibung">
            <a:extLst>
              <a:ext uri="{FF2B5EF4-FFF2-40B4-BE49-F238E27FC236}">
                <a16:creationId xmlns:a16="http://schemas.microsoft.com/office/drawing/2014/main" id="{9253C69B-A90F-49AD-9163-C2F6ABAC79ED}"/>
              </a:ext>
            </a:extLst>
          </p:cNvPr>
          <p:cNvPicPr>
            <a:picLocks noChangeAspect="1"/>
          </p:cNvPicPr>
          <p:nvPr userDrawn="1"/>
        </p:nvPicPr>
        <p:blipFill>
          <a:blip r:embed="rId6"/>
          <a:stretch>
            <a:fillRect/>
          </a:stretch>
        </p:blipFill>
        <p:spPr>
          <a:xfrm>
            <a:off x="9055678" y="797761"/>
            <a:ext cx="1159706" cy="1238566"/>
          </a:xfrm>
          <a:prstGeom prst="rect">
            <a:avLst/>
          </a:prstGeom>
        </p:spPr>
      </p:pic>
      <p:sp>
        <p:nvSpPr>
          <p:cNvPr id="25" name="Untertitel 2">
            <a:extLst>
              <a:ext uri="{FF2B5EF4-FFF2-40B4-BE49-F238E27FC236}">
                <a16:creationId xmlns:a16="http://schemas.microsoft.com/office/drawing/2014/main" id="{AA6841EE-1FEB-4793-A4A2-0BA7C913B1C6}"/>
              </a:ext>
            </a:extLst>
          </p:cNvPr>
          <p:cNvSpPr txBox="1">
            <a:spLocks/>
          </p:cNvSpPr>
          <p:nvPr userDrawn="1"/>
        </p:nvSpPr>
        <p:spPr>
          <a:xfrm>
            <a:off x="8886040" y="2044873"/>
            <a:ext cx="1612026" cy="276940"/>
          </a:xfrm>
          <a:prstGeom prst="rect">
            <a:avLst/>
          </a:prstGeom>
        </p:spPr>
        <p:txBody>
          <a:bodyPr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1600" noProof="1">
                <a:solidFill>
                  <a:schemeClr val="bg1">
                    <a:lumMod val="85000"/>
                    <a:lumOff val="15000"/>
                  </a:schemeClr>
                </a:solidFill>
              </a:rPr>
              <a:t>Vogelsbergkreis</a:t>
            </a:r>
          </a:p>
          <a:p>
            <a:pPr algn="l"/>
            <a:endParaRPr lang="de-DE" sz="1800" noProof="1"/>
          </a:p>
        </p:txBody>
      </p:sp>
      <p:pic>
        <p:nvPicPr>
          <p:cNvPr id="5" name="Grafik 4">
            <a:extLst>
              <a:ext uri="{FF2B5EF4-FFF2-40B4-BE49-F238E27FC236}">
                <a16:creationId xmlns:a16="http://schemas.microsoft.com/office/drawing/2014/main" id="{55C6262F-F5CE-4ED1-B2B1-2FFFE8FB4993}"/>
              </a:ext>
            </a:extLst>
          </p:cNvPr>
          <p:cNvPicPr>
            <a:picLocks noChangeAspect="1"/>
          </p:cNvPicPr>
          <p:nvPr userDrawn="1"/>
        </p:nvPicPr>
        <p:blipFill>
          <a:blip r:embed="rId7"/>
          <a:stretch>
            <a:fillRect/>
          </a:stretch>
        </p:blipFill>
        <p:spPr>
          <a:xfrm>
            <a:off x="10830768" y="697633"/>
            <a:ext cx="936791" cy="1189831"/>
          </a:xfrm>
          <a:prstGeom prst="rect">
            <a:avLst/>
          </a:prstGeom>
        </p:spPr>
      </p:pic>
      <p:sp>
        <p:nvSpPr>
          <p:cNvPr id="27" name="Untertitel 2">
            <a:extLst>
              <a:ext uri="{FF2B5EF4-FFF2-40B4-BE49-F238E27FC236}">
                <a16:creationId xmlns:a16="http://schemas.microsoft.com/office/drawing/2014/main" id="{83F598BB-12B1-47F8-8C60-C934EB3BBBFF}"/>
              </a:ext>
            </a:extLst>
          </p:cNvPr>
          <p:cNvSpPr txBox="1">
            <a:spLocks/>
          </p:cNvSpPr>
          <p:nvPr userDrawn="1"/>
        </p:nvSpPr>
        <p:spPr>
          <a:xfrm>
            <a:off x="10770946" y="1829826"/>
            <a:ext cx="1981452" cy="637541"/>
          </a:xfrm>
          <a:prstGeom prst="rect">
            <a:avLst/>
          </a:prstGeom>
        </p:spPr>
        <p:txBody>
          <a:bodyPr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1500" noProof="1">
                <a:solidFill>
                  <a:schemeClr val="bg1">
                    <a:lumMod val="85000"/>
                    <a:lumOff val="15000"/>
                  </a:schemeClr>
                </a:solidFill>
              </a:rPr>
              <a:t>Sparkasse Oberhessen</a:t>
            </a:r>
          </a:p>
          <a:p>
            <a:endParaRPr lang="de-DE" sz="1800" noProof="1"/>
          </a:p>
        </p:txBody>
      </p:sp>
    </p:spTree>
    <p:extLst>
      <p:ext uri="{BB962C8B-B14F-4D97-AF65-F5344CB8AC3E}">
        <p14:creationId xmlns:p14="http://schemas.microsoft.com/office/powerpoint/2010/main" val="120846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15" name="Bild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0817" y="1670751"/>
            <a:ext cx="7680212" cy="321164"/>
          </a:xfrm>
          <a:prstGeom prst="rect">
            <a:avLst/>
          </a:prstGeom>
        </p:spPr>
      </p:pic>
      <p:sp>
        <p:nvSpPr>
          <p:cNvPr id="17" name="Rechteck 16"/>
          <p:cNvSpPr/>
          <p:nvPr/>
        </p:nvSpPr>
        <p:spPr bwMode="ltGray">
          <a:xfrm>
            <a:off x="1463994" y="309845"/>
            <a:ext cx="7798147"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1512254" y="440612"/>
            <a:ext cx="7628776" cy="1080938"/>
          </a:xfrm>
          <a:prstGeom prst="rect">
            <a:avLst/>
          </a:prstGeom>
        </p:spPr>
        <p:txBody>
          <a:bodyPr rtlCol="0"/>
          <a:lstStyle>
            <a:lvl1pPr>
              <a:defRPr/>
            </a:lvl1pPr>
          </a:lstStyle>
          <a:p>
            <a:pPr rtl="0"/>
            <a:r>
              <a:rPr lang="de-DE" noProof="1"/>
              <a:t>Sportlerehrung 2022</a:t>
            </a:r>
            <a:br>
              <a:rPr lang="de-DE" noProof="1"/>
            </a:br>
            <a:r>
              <a:rPr lang="de-DE" noProof="1"/>
              <a:t>Ablauf der Ehrungen</a:t>
            </a:r>
            <a:endParaRPr lang="de-DE" noProof="0" dirty="0"/>
          </a:p>
        </p:txBody>
      </p:sp>
      <p:sp>
        <p:nvSpPr>
          <p:cNvPr id="11" name="Rechteck 10">
            <a:extLst>
              <a:ext uri="{FF2B5EF4-FFF2-40B4-BE49-F238E27FC236}">
                <a16:creationId xmlns:a16="http://schemas.microsoft.com/office/drawing/2014/main" id="{DA35E654-368E-4E13-84E8-CFD9E34CD25E}"/>
              </a:ext>
            </a:extLst>
          </p:cNvPr>
          <p:cNvSpPr/>
          <p:nvPr userDrawn="1"/>
        </p:nvSpPr>
        <p:spPr>
          <a:xfrm>
            <a:off x="1" y="302030"/>
            <a:ext cx="139114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Bild 15" descr="HD-ShadowShort.png">
            <a:extLst>
              <a:ext uri="{FF2B5EF4-FFF2-40B4-BE49-F238E27FC236}">
                <a16:creationId xmlns:a16="http://schemas.microsoft.com/office/drawing/2014/main" id="{AD437C20-0FF9-403E-AC9D-1B731CC618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1384" y="1676650"/>
            <a:ext cx="1602997" cy="144270"/>
          </a:xfrm>
          <a:prstGeom prst="rect">
            <a:avLst/>
          </a:prstGeom>
        </p:spPr>
      </p:pic>
      <p:pic>
        <p:nvPicPr>
          <p:cNvPr id="19" name="Grafik 18">
            <a:extLst>
              <a:ext uri="{FF2B5EF4-FFF2-40B4-BE49-F238E27FC236}">
                <a16:creationId xmlns:a16="http://schemas.microsoft.com/office/drawing/2014/main" id="{C525D51B-47A3-42D6-A88C-5B836E5642FE}"/>
              </a:ext>
            </a:extLst>
          </p:cNvPr>
          <p:cNvPicPr>
            <a:picLocks noChangeAspect="1"/>
          </p:cNvPicPr>
          <p:nvPr userDrawn="1"/>
        </p:nvPicPr>
        <p:blipFill>
          <a:blip r:embed="rId4"/>
          <a:stretch>
            <a:fillRect/>
          </a:stretch>
        </p:blipFill>
        <p:spPr>
          <a:xfrm>
            <a:off x="42877" y="478593"/>
            <a:ext cx="1359262" cy="1022998"/>
          </a:xfrm>
          <a:prstGeom prst="rect">
            <a:avLst/>
          </a:prstGeom>
        </p:spPr>
      </p:pic>
      <p:sp>
        <p:nvSpPr>
          <p:cNvPr id="20" name="Rechteck 19">
            <a:extLst>
              <a:ext uri="{FF2B5EF4-FFF2-40B4-BE49-F238E27FC236}">
                <a16:creationId xmlns:a16="http://schemas.microsoft.com/office/drawing/2014/main" id="{5442DE8F-E60E-444E-B651-4E7B1A1AFB19}"/>
              </a:ext>
            </a:extLst>
          </p:cNvPr>
          <p:cNvSpPr/>
          <p:nvPr userDrawn="1"/>
        </p:nvSpPr>
        <p:spPr>
          <a:xfrm>
            <a:off x="9336144" y="305295"/>
            <a:ext cx="139114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Grafik 20" descr="Ein Bild, das Text, Königin enthält.&#10;&#10;Automatisch generierte Beschreibung">
            <a:extLst>
              <a:ext uri="{FF2B5EF4-FFF2-40B4-BE49-F238E27FC236}">
                <a16:creationId xmlns:a16="http://schemas.microsoft.com/office/drawing/2014/main" id="{6C12DDEE-5E82-43CB-A055-BEC1456755D9}"/>
              </a:ext>
            </a:extLst>
          </p:cNvPr>
          <p:cNvPicPr>
            <a:picLocks noChangeAspect="1"/>
          </p:cNvPicPr>
          <p:nvPr userDrawn="1"/>
        </p:nvPicPr>
        <p:blipFill>
          <a:blip r:embed="rId5"/>
          <a:stretch>
            <a:fillRect/>
          </a:stretch>
        </p:blipFill>
        <p:spPr>
          <a:xfrm>
            <a:off x="9487074" y="423985"/>
            <a:ext cx="1093694" cy="1168065"/>
          </a:xfrm>
          <a:prstGeom prst="rect">
            <a:avLst/>
          </a:prstGeom>
        </p:spPr>
      </p:pic>
      <p:pic>
        <p:nvPicPr>
          <p:cNvPr id="23" name="Bild 15" descr="HD-ShadowShort.png">
            <a:extLst>
              <a:ext uri="{FF2B5EF4-FFF2-40B4-BE49-F238E27FC236}">
                <a16:creationId xmlns:a16="http://schemas.microsoft.com/office/drawing/2014/main" id="{DBFA3506-9294-48AF-AAA4-7C2EA304D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90324" y="1677751"/>
            <a:ext cx="1384983" cy="124649"/>
          </a:xfrm>
          <a:prstGeom prst="rect">
            <a:avLst/>
          </a:prstGeom>
        </p:spPr>
      </p:pic>
      <p:sp>
        <p:nvSpPr>
          <p:cNvPr id="13" name="Rechteck 12">
            <a:extLst>
              <a:ext uri="{FF2B5EF4-FFF2-40B4-BE49-F238E27FC236}">
                <a16:creationId xmlns:a16="http://schemas.microsoft.com/office/drawing/2014/main" id="{F6E928E8-246D-4C19-8D3F-D6FCD9F336D4}"/>
              </a:ext>
            </a:extLst>
          </p:cNvPr>
          <p:cNvSpPr/>
          <p:nvPr userDrawn="1"/>
        </p:nvSpPr>
        <p:spPr>
          <a:xfrm>
            <a:off x="10792741" y="305528"/>
            <a:ext cx="139114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Bild 15" descr="HD-ShadowShort.png">
            <a:extLst>
              <a:ext uri="{FF2B5EF4-FFF2-40B4-BE49-F238E27FC236}">
                <a16:creationId xmlns:a16="http://schemas.microsoft.com/office/drawing/2014/main" id="{F65A246F-2CE8-4E1E-ADC4-B7598AA810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53205" y="1684869"/>
            <a:ext cx="1384983" cy="124649"/>
          </a:xfrm>
          <a:prstGeom prst="rect">
            <a:avLst/>
          </a:prstGeom>
        </p:spPr>
      </p:pic>
      <p:pic>
        <p:nvPicPr>
          <p:cNvPr id="4" name="Grafik 3">
            <a:extLst>
              <a:ext uri="{FF2B5EF4-FFF2-40B4-BE49-F238E27FC236}">
                <a16:creationId xmlns:a16="http://schemas.microsoft.com/office/drawing/2014/main" id="{35AF6871-09FC-490E-A4E9-5BBE240EC711}"/>
              </a:ext>
            </a:extLst>
          </p:cNvPr>
          <p:cNvPicPr>
            <a:picLocks noChangeAspect="1"/>
          </p:cNvPicPr>
          <p:nvPr userDrawn="1"/>
        </p:nvPicPr>
        <p:blipFill>
          <a:blip r:embed="rId6"/>
          <a:stretch>
            <a:fillRect/>
          </a:stretch>
        </p:blipFill>
        <p:spPr>
          <a:xfrm>
            <a:off x="10994606" y="389632"/>
            <a:ext cx="952415" cy="1209676"/>
          </a:xfrm>
          <a:prstGeom prst="rect">
            <a:avLst/>
          </a:prstGeom>
        </p:spPr>
      </p:pic>
    </p:spTree>
    <p:extLst>
      <p:ext uri="{BB962C8B-B14F-4D97-AF65-F5344CB8AC3E}">
        <p14:creationId xmlns:p14="http://schemas.microsoft.com/office/powerpoint/2010/main" val="3746584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9245468" y="648509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endParaRPr lang="de-DE" noProof="1"/>
          </a:p>
        </p:txBody>
      </p:sp>
      <p:sp>
        <p:nvSpPr>
          <p:cNvPr id="5" name="Fußzeilenplatzhalter 4"/>
          <p:cNvSpPr>
            <a:spLocks noGrp="1"/>
          </p:cNvSpPr>
          <p:nvPr>
            <p:ph type="ftr" sz="quarter" idx="3"/>
          </p:nvPr>
        </p:nvSpPr>
        <p:spPr>
          <a:xfrm>
            <a:off x="231434" y="6485097"/>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de-DE" noProof="1"/>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EEB467E-3D09-4C18-2C14-897B361CC71B}"/>
              </a:ext>
            </a:extLst>
          </p:cNvPr>
          <p:cNvSpPr>
            <a:spLocks noGrp="1"/>
          </p:cNvSpPr>
          <p:nvPr>
            <p:ph type="title"/>
          </p:nvPr>
        </p:nvSpPr>
        <p:spPr>
          <a:xfrm>
            <a:off x="1512888" y="441325"/>
            <a:ext cx="7627937" cy="1079500"/>
          </a:xfrm>
        </p:spPr>
        <p:txBody>
          <a:bodyPr rtlCol="0" anchor="b">
            <a:noAutofit/>
          </a:bodyPr>
          <a:lstStyle/>
          <a:p>
            <a:pPr rtl="0"/>
            <a:br>
              <a:rPr lang="de-DE" sz="4000" dirty="0">
                <a:latin typeface="Sportiv" panose="020B0500000000000000" pitchFamily="34" charset="0"/>
              </a:rPr>
            </a:br>
            <a:r>
              <a:rPr lang="de-DE" sz="4000" dirty="0">
                <a:latin typeface="Arial Narrow" panose="020B0606020202030204" pitchFamily="34" charset="0"/>
              </a:rPr>
              <a:t>SPORTLEREHRUNG 2023</a:t>
            </a:r>
            <a:br>
              <a:rPr lang="de-DE" sz="4000" dirty="0">
                <a:latin typeface="Arial Narrow" panose="020B0606020202030204" pitchFamily="34" charset="0"/>
              </a:rPr>
            </a:br>
            <a:r>
              <a:rPr lang="de-DE" sz="3200" dirty="0">
                <a:latin typeface="Arial Narrow" panose="020B0606020202030204" pitchFamily="34" charset="0"/>
              </a:rPr>
              <a:t>Vereinsvorgaben zur Gestaltung</a:t>
            </a:r>
          </a:p>
        </p:txBody>
      </p:sp>
      <p:pic>
        <p:nvPicPr>
          <p:cNvPr id="5" name="Grafik 4">
            <a:extLst>
              <a:ext uri="{FF2B5EF4-FFF2-40B4-BE49-F238E27FC236}">
                <a16:creationId xmlns:a16="http://schemas.microsoft.com/office/drawing/2014/main" id="{19D432FC-0DFB-A1C0-715F-8468B73FA83D}"/>
              </a:ext>
            </a:extLst>
          </p:cNvPr>
          <p:cNvPicPr>
            <a:picLocks noChangeAspect="1"/>
          </p:cNvPicPr>
          <p:nvPr/>
        </p:nvPicPr>
        <p:blipFill>
          <a:blip r:embed="rId2"/>
          <a:stretch>
            <a:fillRect/>
          </a:stretch>
        </p:blipFill>
        <p:spPr>
          <a:xfrm>
            <a:off x="1512888" y="2376392"/>
            <a:ext cx="6461074" cy="3940755"/>
          </a:xfrm>
          <a:prstGeom prst="rect">
            <a:avLst/>
          </a:prstGeom>
        </p:spPr>
      </p:pic>
      <p:sp>
        <p:nvSpPr>
          <p:cNvPr id="7" name="Textfeld 6">
            <a:extLst>
              <a:ext uri="{FF2B5EF4-FFF2-40B4-BE49-F238E27FC236}">
                <a16:creationId xmlns:a16="http://schemas.microsoft.com/office/drawing/2014/main" id="{89B18DDF-A8D3-DCE0-357F-37DF2F344268}"/>
              </a:ext>
            </a:extLst>
          </p:cNvPr>
          <p:cNvSpPr txBox="1"/>
          <p:nvPr/>
        </p:nvSpPr>
        <p:spPr>
          <a:xfrm>
            <a:off x="8288592" y="2376392"/>
            <a:ext cx="3411795" cy="2585323"/>
          </a:xfrm>
          <a:prstGeom prst="rect">
            <a:avLst/>
          </a:prstGeom>
          <a:noFill/>
        </p:spPr>
        <p:txBody>
          <a:bodyPr wrap="square">
            <a:spAutoFit/>
          </a:bodyPr>
          <a:lstStyle/>
          <a:p>
            <a:r>
              <a:rPr lang="de-DE" sz="1800" b="0" i="0" u="none" strike="noStrike" baseline="0" dirty="0">
                <a:solidFill>
                  <a:srgbClr val="FFFFFF"/>
                </a:solidFill>
                <a:latin typeface="Calibri" panose="020F0502020204030204" pitchFamily="34" charset="0"/>
              </a:rPr>
              <a:t>Liebe Vereinsvertreter/Innen, </a:t>
            </a:r>
          </a:p>
          <a:p>
            <a:endParaRPr lang="de-DE" dirty="0">
              <a:solidFill>
                <a:srgbClr val="FFFFFF"/>
              </a:solidFill>
              <a:latin typeface="Calibri" panose="020F0502020204030204" pitchFamily="34" charset="0"/>
            </a:endParaRPr>
          </a:p>
          <a:p>
            <a:r>
              <a:rPr lang="de-DE" sz="1800" b="0" i="0" u="none" strike="noStrike" baseline="0" dirty="0">
                <a:solidFill>
                  <a:srgbClr val="FFFFFF"/>
                </a:solidFill>
                <a:latin typeface="Calibri" panose="020F0502020204030204" pitchFamily="34" charset="0"/>
              </a:rPr>
              <a:t>bitte nutzen Sie unsere Vorlagen für die Power Point Präsentation zur Darstellung Ihrer erfolgreichen Sportler/Innen und Mannschaften anlässlich der Sportlerehrung des Vogelsbergkreises für das Jahr 2023. </a:t>
            </a:r>
            <a:endParaRPr lang="de-DE" dirty="0"/>
          </a:p>
        </p:txBody>
      </p:sp>
    </p:spTree>
    <p:extLst>
      <p:ext uri="{BB962C8B-B14F-4D97-AF65-F5344CB8AC3E}">
        <p14:creationId xmlns:p14="http://schemas.microsoft.com/office/powerpoint/2010/main" val="3474200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Sieger Serienwettbewerbe</a:t>
            </a:r>
            <a:endParaRPr lang="de-DE" sz="4400" dirty="0">
              <a:latin typeface="Sportiv" panose="020B0500000000000000" pitchFamily="34" charset="0"/>
            </a:endParaRPr>
          </a:p>
        </p:txBody>
      </p:sp>
      <p:sp>
        <p:nvSpPr>
          <p:cNvPr id="6" name="Textfeld 5">
            <a:extLst>
              <a:ext uri="{FF2B5EF4-FFF2-40B4-BE49-F238E27FC236}">
                <a16:creationId xmlns:a16="http://schemas.microsoft.com/office/drawing/2014/main" id="{BB1CE960-B8B5-4239-844E-D7ED71945B2B}"/>
              </a:ext>
            </a:extLst>
          </p:cNvPr>
          <p:cNvSpPr txBox="1"/>
          <p:nvPr/>
        </p:nvSpPr>
        <p:spPr>
          <a:xfrm>
            <a:off x="1404814" y="2275125"/>
            <a:ext cx="10075986" cy="3622787"/>
          </a:xfrm>
          <a:prstGeom prst="rect">
            <a:avLst/>
          </a:prstGeom>
          <a:noFill/>
        </p:spPr>
        <p:txBody>
          <a:bodyPr wrap="square">
            <a:spAutoFit/>
          </a:bodyPr>
          <a:lstStyle/>
          <a:p>
            <a:pPr>
              <a:lnSpc>
                <a:spcPct val="107000"/>
              </a:lnSpc>
              <a:spcAft>
                <a:spcPts val="800"/>
              </a:spcAft>
            </a:pPr>
            <a:r>
              <a:rPr lang="de-DE" sz="3600" dirty="0">
                <a:effectLst/>
                <a:latin typeface="Calibri" panose="020F0502020204030204" pitchFamily="34" charset="0"/>
                <a:ea typeface="Calibri" panose="020F0502020204030204" pitchFamily="34" charset="0"/>
                <a:cs typeface="Times New Roman" panose="02020603050405020304" pitchFamily="18" charset="0"/>
              </a:rPr>
              <a:t>1. Sieger von größeren Serienwettbewerben wie z. B. regionale Laufserien, Sparkassen </a:t>
            </a:r>
            <a:r>
              <a:rPr lang="de-DE" sz="3600" dirty="0" err="1">
                <a:effectLst/>
                <a:latin typeface="Calibri" panose="020F0502020204030204" pitchFamily="34" charset="0"/>
                <a:ea typeface="Calibri" panose="020F0502020204030204" pitchFamily="34" charset="0"/>
                <a:cs typeface="Times New Roman" panose="02020603050405020304" pitchFamily="18" charset="0"/>
              </a:rPr>
              <a:t>KiLa</a:t>
            </a:r>
            <a:r>
              <a:rPr lang="de-DE" sz="3600" dirty="0">
                <a:effectLst/>
                <a:latin typeface="Calibri" panose="020F0502020204030204" pitchFamily="34" charset="0"/>
                <a:ea typeface="Calibri" panose="020F0502020204030204" pitchFamily="34" charset="0"/>
                <a:cs typeface="Times New Roman" panose="02020603050405020304" pitchFamily="18" charset="0"/>
              </a:rPr>
              <a:t>-Cup Vogelsberg, MTB-Hessencup, Deutschlandpokal (Fechten), wobei min. 5 Teilnehmer in der Wertung sein müssen (Ausnahmen stellen überragende sportliche Leistungen dar) </a:t>
            </a:r>
          </a:p>
        </p:txBody>
      </p:sp>
    </p:spTree>
    <p:extLst>
      <p:ext uri="{BB962C8B-B14F-4D97-AF65-F5344CB8AC3E}">
        <p14:creationId xmlns:p14="http://schemas.microsoft.com/office/powerpoint/2010/main" val="152529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Sieger Serienwettbewerbe</a:t>
            </a:r>
            <a:endParaRPr lang="de-DE" sz="4400" dirty="0">
              <a:latin typeface="Sportiv" panose="020B0500000000000000" pitchFamily="34" charset="0"/>
            </a:endParaRPr>
          </a:p>
        </p:txBody>
      </p:sp>
      <p:sp>
        <p:nvSpPr>
          <p:cNvPr id="2" name="Textfeld 1">
            <a:extLst>
              <a:ext uri="{FF2B5EF4-FFF2-40B4-BE49-F238E27FC236}">
                <a16:creationId xmlns:a16="http://schemas.microsoft.com/office/drawing/2014/main" id="{1A5BE772-79F4-4F95-8125-D6F018CD9A9E}"/>
              </a:ext>
            </a:extLst>
          </p:cNvPr>
          <p:cNvSpPr txBox="1"/>
          <p:nvPr/>
        </p:nvSpPr>
        <p:spPr>
          <a:xfrm>
            <a:off x="1352066" y="1938216"/>
            <a:ext cx="5705230" cy="2123658"/>
          </a:xfrm>
          <a:prstGeom prst="rect">
            <a:avLst/>
          </a:prstGeom>
          <a:noFill/>
        </p:spPr>
        <p:txBody>
          <a:bodyPr wrap="square" rtlCol="0">
            <a:spAutoFit/>
          </a:bodyPr>
          <a:lstStyle/>
          <a:p>
            <a:r>
              <a:rPr lang="de-DE" sz="2200" dirty="0"/>
              <a:t>Name:		Tanja Lukas</a:t>
            </a:r>
            <a:br>
              <a:rPr lang="de-DE" sz="2200" dirty="0"/>
            </a:br>
            <a:endParaRPr lang="de-DE" sz="2200" dirty="0"/>
          </a:p>
          <a:p>
            <a:r>
              <a:rPr lang="de-DE" sz="2200" dirty="0"/>
              <a:t>Verein: 	SV Grau-Hallenberg 2015 e.V. </a:t>
            </a:r>
          </a:p>
          <a:p>
            <a:r>
              <a:rPr lang="de-DE" sz="2200" dirty="0"/>
              <a:t>Sportart: 	Tischtennis</a:t>
            </a:r>
          </a:p>
          <a:p>
            <a:endParaRPr lang="de-DE" sz="2200" dirty="0"/>
          </a:p>
          <a:p>
            <a:r>
              <a:rPr lang="de-DE" sz="2200" dirty="0"/>
              <a:t>Erfolge: 	Sieger TT-Cup 22</a:t>
            </a:r>
          </a:p>
        </p:txBody>
      </p:sp>
      <p:pic>
        <p:nvPicPr>
          <p:cNvPr id="5" name="Grafik 4" descr="Ein Bild, das Text, Person, weiblich enthält.&#10;&#10;Automatisch generierte Beschreibung">
            <a:extLst>
              <a:ext uri="{FF2B5EF4-FFF2-40B4-BE49-F238E27FC236}">
                <a16:creationId xmlns:a16="http://schemas.microsoft.com/office/drawing/2014/main" id="{21C57CD1-C161-4593-83B2-DE0727434AF1}"/>
              </a:ext>
            </a:extLst>
          </p:cNvPr>
          <p:cNvPicPr>
            <a:picLocks noChangeAspect="1"/>
          </p:cNvPicPr>
          <p:nvPr/>
        </p:nvPicPr>
        <p:blipFill>
          <a:blip r:embed="rId3"/>
          <a:stretch>
            <a:fillRect/>
          </a:stretch>
        </p:blipFill>
        <p:spPr>
          <a:xfrm>
            <a:off x="7143260" y="2061242"/>
            <a:ext cx="4479971" cy="4479971"/>
          </a:xfrm>
          <a:prstGeom prst="rect">
            <a:avLst/>
          </a:prstGeom>
        </p:spPr>
      </p:pic>
    </p:spTree>
    <p:extLst>
      <p:ext uri="{BB962C8B-B14F-4D97-AF65-F5344CB8AC3E}">
        <p14:creationId xmlns:p14="http://schemas.microsoft.com/office/powerpoint/2010/main" val="356530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Hessische Meisterschaften</a:t>
            </a:r>
            <a:endParaRPr lang="de-DE" sz="4400" dirty="0">
              <a:latin typeface="Sportiv" panose="020B0500000000000000" pitchFamily="34" charset="0"/>
            </a:endParaRPr>
          </a:p>
        </p:txBody>
      </p:sp>
      <p:sp>
        <p:nvSpPr>
          <p:cNvPr id="6" name="Textfeld 5">
            <a:extLst>
              <a:ext uri="{FF2B5EF4-FFF2-40B4-BE49-F238E27FC236}">
                <a16:creationId xmlns:a16="http://schemas.microsoft.com/office/drawing/2014/main" id="{BB1CE960-B8B5-4239-844E-D7ED71945B2B}"/>
              </a:ext>
            </a:extLst>
          </p:cNvPr>
          <p:cNvSpPr txBox="1"/>
          <p:nvPr/>
        </p:nvSpPr>
        <p:spPr>
          <a:xfrm>
            <a:off x="1404814" y="2525225"/>
            <a:ext cx="9919678" cy="3038652"/>
          </a:xfrm>
          <a:prstGeom prst="rect">
            <a:avLst/>
          </a:prstGeom>
          <a:noFill/>
        </p:spPr>
        <p:txBody>
          <a:bodyPr wrap="square">
            <a:spAutoFit/>
          </a:bodyPr>
          <a:lstStyle/>
          <a:p>
            <a:pPr>
              <a:lnSpc>
                <a:spcPct val="107000"/>
              </a:lnSpc>
              <a:spcAft>
                <a:spcPts val="800"/>
              </a:spcAft>
            </a:pPr>
            <a:r>
              <a:rPr lang="de-DE" sz="4400" dirty="0" err="1">
                <a:effectLst/>
                <a:latin typeface="Calibri" panose="020F0502020204030204" pitchFamily="34" charset="0"/>
                <a:ea typeface="Calibri" panose="020F0502020204030204" pitchFamily="34" charset="0"/>
                <a:cs typeface="Times New Roman" panose="02020603050405020304" pitchFamily="18" charset="0"/>
              </a:rPr>
              <a:t>Sportler:innen</a:t>
            </a:r>
            <a:r>
              <a:rPr lang="de-DE" sz="4400" dirty="0">
                <a:effectLst/>
                <a:latin typeface="Calibri" panose="020F0502020204030204" pitchFamily="34" charset="0"/>
                <a:ea typeface="Calibri" panose="020F0502020204030204" pitchFamily="34" charset="0"/>
                <a:cs typeface="Times New Roman" panose="02020603050405020304" pitchFamily="18" charset="0"/>
              </a:rPr>
              <a:t> die den Vogelsbergkreis </a:t>
            </a:r>
            <a:br>
              <a:rPr lang="de-DE" sz="4400" dirty="0">
                <a:effectLst/>
                <a:latin typeface="Calibri" panose="020F0502020204030204" pitchFamily="34" charset="0"/>
                <a:ea typeface="Calibri" panose="020F0502020204030204" pitchFamily="34" charset="0"/>
                <a:cs typeface="Times New Roman" panose="02020603050405020304" pitchFamily="18" charset="0"/>
              </a:rPr>
            </a:br>
            <a:r>
              <a:rPr lang="de-DE" sz="4400" dirty="0">
                <a:effectLst/>
                <a:latin typeface="Calibri" panose="020F0502020204030204" pitchFamily="34" charset="0"/>
                <a:ea typeface="Calibri" panose="020F0502020204030204" pitchFamily="34" charset="0"/>
                <a:cs typeface="Times New Roman" panose="02020603050405020304" pitchFamily="18" charset="0"/>
              </a:rPr>
              <a:t>auf Landesebene erfolgreich vertreten haben – Platzierungen 1 – 5</a:t>
            </a:r>
            <a:br>
              <a:rPr lang="de-DE" sz="4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Hinweis: Es müssen mindestens 5 Teilnehmer/Mannschaften teilgenommen haben. Ansonsten werden nur die Sieger geehrt. </a:t>
            </a:r>
          </a:p>
        </p:txBody>
      </p:sp>
    </p:spTree>
    <p:extLst>
      <p:ext uri="{BB962C8B-B14F-4D97-AF65-F5344CB8AC3E}">
        <p14:creationId xmlns:p14="http://schemas.microsoft.com/office/powerpoint/2010/main" val="5266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Hessische Meisterschaften</a:t>
            </a:r>
            <a:endParaRPr lang="de-DE" sz="4400" dirty="0">
              <a:latin typeface="Sportiv" panose="020B0500000000000000" pitchFamily="34" charset="0"/>
            </a:endParaRPr>
          </a:p>
        </p:txBody>
      </p:sp>
      <p:sp>
        <p:nvSpPr>
          <p:cNvPr id="5" name="Textfeld 4">
            <a:extLst>
              <a:ext uri="{FF2B5EF4-FFF2-40B4-BE49-F238E27FC236}">
                <a16:creationId xmlns:a16="http://schemas.microsoft.com/office/drawing/2014/main" id="{7B2224AA-4583-4117-9506-5D3103161708}"/>
              </a:ext>
            </a:extLst>
          </p:cNvPr>
          <p:cNvSpPr txBox="1"/>
          <p:nvPr/>
        </p:nvSpPr>
        <p:spPr>
          <a:xfrm>
            <a:off x="1352066" y="1938216"/>
            <a:ext cx="5705230" cy="2462213"/>
          </a:xfrm>
          <a:prstGeom prst="rect">
            <a:avLst/>
          </a:prstGeom>
          <a:noFill/>
        </p:spPr>
        <p:txBody>
          <a:bodyPr wrap="square" rtlCol="0">
            <a:spAutoFit/>
          </a:bodyPr>
          <a:lstStyle/>
          <a:p>
            <a:r>
              <a:rPr lang="de-DE" sz="2200" dirty="0">
                <a:latin typeface="Calibri" panose="020F0502020204030204" pitchFamily="34" charset="0"/>
                <a:cs typeface="Calibri" panose="020F0502020204030204" pitchFamily="34" charset="0"/>
              </a:rPr>
              <a:t>Name:		Helena Haas</a:t>
            </a:r>
            <a:br>
              <a:rPr lang="de-DE" sz="2200" dirty="0">
                <a:latin typeface="Calibri" panose="020F0502020204030204" pitchFamily="34" charset="0"/>
                <a:cs typeface="Calibri" panose="020F0502020204030204" pitchFamily="34" charset="0"/>
              </a:rPr>
            </a:br>
            <a:endParaRPr lang="de-DE" sz="2200" dirty="0">
              <a:latin typeface="Calibri" panose="020F0502020204030204" pitchFamily="34" charset="0"/>
              <a:cs typeface="Calibri" panose="020F0502020204030204" pitchFamily="34" charset="0"/>
            </a:endParaRPr>
          </a:p>
          <a:p>
            <a:r>
              <a:rPr lang="de-DE" sz="2200" dirty="0">
                <a:latin typeface="Calibri" panose="020F0502020204030204" pitchFamily="34" charset="0"/>
                <a:cs typeface="Calibri" panose="020F0502020204030204" pitchFamily="34" charset="0"/>
              </a:rPr>
              <a:t>Verein: 		SV Grau-Hallenberg 2015 e.V. </a:t>
            </a:r>
          </a:p>
          <a:p>
            <a:r>
              <a:rPr lang="de-DE" sz="2200" dirty="0">
                <a:latin typeface="Calibri" panose="020F0502020204030204" pitchFamily="34" charset="0"/>
                <a:cs typeface="Calibri" panose="020F0502020204030204" pitchFamily="34" charset="0"/>
              </a:rPr>
              <a:t>Sportart: 	Leichtathletik</a:t>
            </a:r>
          </a:p>
          <a:p>
            <a:endParaRPr lang="de-DE" sz="2200" dirty="0">
              <a:latin typeface="Calibri" panose="020F0502020204030204" pitchFamily="34" charset="0"/>
              <a:cs typeface="Calibri" panose="020F0502020204030204" pitchFamily="34" charset="0"/>
            </a:endParaRPr>
          </a:p>
          <a:p>
            <a:r>
              <a:rPr lang="de-DE" sz="2200" dirty="0">
                <a:latin typeface="Calibri" panose="020F0502020204030204" pitchFamily="34" charset="0"/>
                <a:cs typeface="Calibri" panose="020F0502020204030204" pitchFamily="34" charset="0"/>
              </a:rPr>
              <a:t>Erfolge: 	Hessenmeisterin 2022</a:t>
            </a:r>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			Altersklasse U18 Weitsprung </a:t>
            </a:r>
          </a:p>
        </p:txBody>
      </p:sp>
      <p:pic>
        <p:nvPicPr>
          <p:cNvPr id="6" name="Grafik 5" descr="Ein Bild, das Text, Person, weiblich enthält.&#10;&#10;Automatisch generierte Beschreibung">
            <a:extLst>
              <a:ext uri="{FF2B5EF4-FFF2-40B4-BE49-F238E27FC236}">
                <a16:creationId xmlns:a16="http://schemas.microsoft.com/office/drawing/2014/main" id="{5551DA22-5FEE-4B01-832A-73641227B57B}"/>
              </a:ext>
            </a:extLst>
          </p:cNvPr>
          <p:cNvPicPr>
            <a:picLocks noChangeAspect="1"/>
          </p:cNvPicPr>
          <p:nvPr/>
        </p:nvPicPr>
        <p:blipFill>
          <a:blip r:embed="rId3"/>
          <a:stretch>
            <a:fillRect/>
          </a:stretch>
        </p:blipFill>
        <p:spPr>
          <a:xfrm>
            <a:off x="7143260" y="2061242"/>
            <a:ext cx="4479971" cy="4479971"/>
          </a:xfrm>
          <a:prstGeom prst="rect">
            <a:avLst/>
          </a:prstGeom>
        </p:spPr>
      </p:pic>
    </p:spTree>
    <p:extLst>
      <p:ext uri="{BB962C8B-B14F-4D97-AF65-F5344CB8AC3E}">
        <p14:creationId xmlns:p14="http://schemas.microsoft.com/office/powerpoint/2010/main" val="3434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Deutsche Meisterschaften</a:t>
            </a:r>
            <a:endParaRPr lang="de-DE" sz="4400" dirty="0">
              <a:latin typeface="Sportiv" panose="020B0500000000000000" pitchFamily="34" charset="0"/>
            </a:endParaRPr>
          </a:p>
        </p:txBody>
      </p:sp>
      <p:sp>
        <p:nvSpPr>
          <p:cNvPr id="6" name="Textfeld 5">
            <a:extLst>
              <a:ext uri="{FF2B5EF4-FFF2-40B4-BE49-F238E27FC236}">
                <a16:creationId xmlns:a16="http://schemas.microsoft.com/office/drawing/2014/main" id="{BB1CE960-B8B5-4239-844E-D7ED71945B2B}"/>
              </a:ext>
            </a:extLst>
          </p:cNvPr>
          <p:cNvSpPr txBox="1"/>
          <p:nvPr/>
        </p:nvSpPr>
        <p:spPr>
          <a:xfrm>
            <a:off x="1404814" y="2525225"/>
            <a:ext cx="9919678" cy="2233688"/>
          </a:xfrm>
          <a:prstGeom prst="rect">
            <a:avLst/>
          </a:prstGeom>
          <a:noFill/>
        </p:spPr>
        <p:txBody>
          <a:bodyPr wrap="square">
            <a:spAutoFit/>
          </a:bodyPr>
          <a:lstStyle/>
          <a:p>
            <a:pPr>
              <a:lnSpc>
                <a:spcPct val="107000"/>
              </a:lnSpc>
              <a:spcAft>
                <a:spcPts val="800"/>
              </a:spcAft>
            </a:pPr>
            <a:r>
              <a:rPr lang="de-DE" sz="4400" dirty="0" err="1">
                <a:effectLst/>
                <a:latin typeface="Calibri" panose="020F0502020204030204" pitchFamily="34" charset="0"/>
                <a:ea typeface="Calibri" panose="020F0502020204030204" pitchFamily="34" charset="0"/>
                <a:cs typeface="Times New Roman" panose="02020603050405020304" pitchFamily="18" charset="0"/>
              </a:rPr>
              <a:t>Sportler:innen</a:t>
            </a:r>
            <a:r>
              <a:rPr lang="de-DE" sz="4400" dirty="0">
                <a:effectLst/>
                <a:latin typeface="Calibri" panose="020F0502020204030204" pitchFamily="34" charset="0"/>
                <a:ea typeface="Calibri" panose="020F0502020204030204" pitchFamily="34" charset="0"/>
                <a:cs typeface="Times New Roman" panose="02020603050405020304" pitchFamily="18" charset="0"/>
              </a:rPr>
              <a:t> die den Vogelsbergkreis </a:t>
            </a:r>
            <a:br>
              <a:rPr lang="de-DE" sz="4400" dirty="0">
                <a:effectLst/>
                <a:latin typeface="Calibri" panose="020F0502020204030204" pitchFamily="34" charset="0"/>
                <a:ea typeface="Calibri" panose="020F0502020204030204" pitchFamily="34" charset="0"/>
                <a:cs typeface="Times New Roman" panose="02020603050405020304" pitchFamily="18" charset="0"/>
              </a:rPr>
            </a:br>
            <a:r>
              <a:rPr lang="de-DE" sz="4400" dirty="0">
                <a:effectLst/>
                <a:latin typeface="Calibri" panose="020F0502020204030204" pitchFamily="34" charset="0"/>
                <a:ea typeface="Calibri" panose="020F0502020204030204" pitchFamily="34" charset="0"/>
                <a:cs typeface="Times New Roman" panose="02020603050405020304" pitchFamily="18" charset="0"/>
              </a:rPr>
              <a:t>auf nationaler Ebene erfolgreich vertreten haben – Platzierungen 1 - 10</a:t>
            </a:r>
          </a:p>
        </p:txBody>
      </p:sp>
    </p:spTree>
    <p:extLst>
      <p:ext uri="{BB962C8B-B14F-4D97-AF65-F5344CB8AC3E}">
        <p14:creationId xmlns:p14="http://schemas.microsoft.com/office/powerpoint/2010/main" val="1510153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Deutsche Meisterschaften</a:t>
            </a:r>
            <a:endParaRPr lang="de-DE" sz="4400" dirty="0">
              <a:latin typeface="Sportiv" panose="020B0500000000000000" pitchFamily="34" charset="0"/>
            </a:endParaRPr>
          </a:p>
        </p:txBody>
      </p:sp>
      <p:pic>
        <p:nvPicPr>
          <p:cNvPr id="4" name="Grafik 3" descr="Ein Bild, das Text, draußen, Person, Boden enthält.&#10;&#10;Automatisch generierte Beschreibung">
            <a:extLst>
              <a:ext uri="{FF2B5EF4-FFF2-40B4-BE49-F238E27FC236}">
                <a16:creationId xmlns:a16="http://schemas.microsoft.com/office/drawing/2014/main" id="{1522375D-1717-4FCF-BEBA-1210D48D22D3}"/>
              </a:ext>
            </a:extLst>
          </p:cNvPr>
          <p:cNvPicPr>
            <a:picLocks noChangeAspect="1"/>
          </p:cNvPicPr>
          <p:nvPr/>
        </p:nvPicPr>
        <p:blipFill>
          <a:blip r:embed="rId3"/>
          <a:stretch>
            <a:fillRect/>
          </a:stretch>
        </p:blipFill>
        <p:spPr>
          <a:xfrm>
            <a:off x="6924431" y="1955628"/>
            <a:ext cx="5040923" cy="4318000"/>
          </a:xfrm>
          <a:prstGeom prst="rect">
            <a:avLst/>
          </a:prstGeom>
        </p:spPr>
      </p:pic>
      <p:sp>
        <p:nvSpPr>
          <p:cNvPr id="6" name="Textfeld 5">
            <a:extLst>
              <a:ext uri="{FF2B5EF4-FFF2-40B4-BE49-F238E27FC236}">
                <a16:creationId xmlns:a16="http://schemas.microsoft.com/office/drawing/2014/main" id="{29C6C5F7-EF55-4102-B0C0-435ADDD01817}"/>
              </a:ext>
            </a:extLst>
          </p:cNvPr>
          <p:cNvSpPr txBox="1"/>
          <p:nvPr/>
        </p:nvSpPr>
        <p:spPr>
          <a:xfrm>
            <a:off x="1359875" y="1869663"/>
            <a:ext cx="5705230" cy="4493538"/>
          </a:xfrm>
          <a:prstGeom prst="rect">
            <a:avLst/>
          </a:prstGeom>
          <a:noFill/>
        </p:spPr>
        <p:txBody>
          <a:bodyPr wrap="square" rtlCol="0">
            <a:spAutoFit/>
          </a:bodyPr>
          <a:lstStyle/>
          <a:p>
            <a:r>
              <a:rPr lang="de-DE" sz="2200" dirty="0">
                <a:latin typeface="Calibri" panose="020F0502020204030204" pitchFamily="34" charset="0"/>
                <a:cs typeface="Calibri" panose="020F0502020204030204" pitchFamily="34" charset="0"/>
              </a:rPr>
              <a:t>Name:		Vordere Reihe v. l:</a:t>
            </a:r>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			Grit Hals, Beatrice Fuß, </a:t>
            </a:r>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			Hanna Zeh, Laura Wade</a:t>
            </a:r>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			Hintere Reihe </a:t>
            </a:r>
            <a:r>
              <a:rPr lang="de-DE" sz="2200" dirty="0" err="1">
                <a:latin typeface="Calibri" panose="020F0502020204030204" pitchFamily="34" charset="0"/>
                <a:cs typeface="Calibri" panose="020F0502020204030204" pitchFamily="34" charset="0"/>
              </a:rPr>
              <a:t>v.l</a:t>
            </a:r>
            <a:r>
              <a:rPr lang="de-DE" sz="2200" dirty="0">
                <a:latin typeface="Calibri" panose="020F0502020204030204" pitchFamily="34" charset="0"/>
                <a:cs typeface="Calibri" panose="020F0502020204030204" pitchFamily="34" charset="0"/>
              </a:rPr>
              <a:t>.:</a:t>
            </a:r>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			Dieter Grins, Harald Ball, </a:t>
            </a:r>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			Werner Wumms, Dirk Flunsch,</a:t>
            </a:r>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			Holger Seip, Gunter Gans</a:t>
            </a:r>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			</a:t>
            </a:r>
          </a:p>
          <a:p>
            <a:r>
              <a:rPr lang="de-DE" sz="2200" dirty="0">
                <a:latin typeface="Calibri" panose="020F0502020204030204" pitchFamily="34" charset="0"/>
                <a:cs typeface="Calibri" panose="020F0502020204030204" pitchFamily="34" charset="0"/>
              </a:rPr>
              <a:t>Verein: 		SV Grau-Hallenberg 2015 e.V. </a:t>
            </a:r>
          </a:p>
          <a:p>
            <a:r>
              <a:rPr lang="de-DE" sz="2200" dirty="0">
                <a:latin typeface="Calibri" panose="020F0502020204030204" pitchFamily="34" charset="0"/>
                <a:cs typeface="Calibri" panose="020F0502020204030204" pitchFamily="34" charset="0"/>
              </a:rPr>
              <a:t>Sportart: 	Prellball</a:t>
            </a:r>
          </a:p>
          <a:p>
            <a:endParaRPr lang="de-DE" sz="2200" dirty="0">
              <a:latin typeface="Calibri" panose="020F0502020204030204" pitchFamily="34" charset="0"/>
              <a:cs typeface="Calibri" panose="020F0502020204030204" pitchFamily="34" charset="0"/>
            </a:endParaRPr>
          </a:p>
          <a:p>
            <a:r>
              <a:rPr lang="de-DE" sz="2200" dirty="0">
                <a:latin typeface="Calibri" panose="020F0502020204030204" pitchFamily="34" charset="0"/>
                <a:cs typeface="Calibri" panose="020F0502020204030204" pitchFamily="34" charset="0"/>
              </a:rPr>
              <a:t>Erfolge: 	3. Platz Deutsche Meister-</a:t>
            </a:r>
          </a:p>
          <a:p>
            <a:r>
              <a:rPr lang="de-DE" sz="2200" dirty="0">
                <a:latin typeface="Calibri" panose="020F0502020204030204" pitchFamily="34" charset="0"/>
                <a:cs typeface="Calibri" panose="020F0502020204030204" pitchFamily="34" charset="0"/>
              </a:rPr>
              <a:t>			</a:t>
            </a:r>
            <a:r>
              <a:rPr lang="de-DE" sz="2200" dirty="0" err="1">
                <a:latin typeface="Calibri" panose="020F0502020204030204" pitchFamily="34" charset="0"/>
                <a:cs typeface="Calibri" panose="020F0502020204030204" pitchFamily="34" charset="0"/>
              </a:rPr>
              <a:t>schaften</a:t>
            </a:r>
            <a:r>
              <a:rPr lang="de-DE" sz="2200" dirty="0">
                <a:latin typeface="Calibri" panose="020F0502020204030204" pitchFamily="34" charset="0"/>
                <a:cs typeface="Calibri" panose="020F0502020204030204" pitchFamily="34" charset="0"/>
              </a:rPr>
              <a:t> in Aachen</a:t>
            </a:r>
          </a:p>
        </p:txBody>
      </p:sp>
    </p:spTree>
    <p:extLst>
      <p:ext uri="{BB962C8B-B14F-4D97-AF65-F5344CB8AC3E}">
        <p14:creationId xmlns:p14="http://schemas.microsoft.com/office/powerpoint/2010/main" val="299298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Jugend trainiert für Olympia</a:t>
            </a:r>
            <a:endParaRPr lang="de-DE" sz="4400" dirty="0">
              <a:latin typeface="Sportiv" panose="020B0500000000000000" pitchFamily="34" charset="0"/>
            </a:endParaRPr>
          </a:p>
        </p:txBody>
      </p:sp>
      <p:sp>
        <p:nvSpPr>
          <p:cNvPr id="6" name="Textfeld 5">
            <a:extLst>
              <a:ext uri="{FF2B5EF4-FFF2-40B4-BE49-F238E27FC236}">
                <a16:creationId xmlns:a16="http://schemas.microsoft.com/office/drawing/2014/main" id="{BB1CE960-B8B5-4239-844E-D7ED71945B2B}"/>
              </a:ext>
            </a:extLst>
          </p:cNvPr>
          <p:cNvSpPr txBox="1"/>
          <p:nvPr/>
        </p:nvSpPr>
        <p:spPr>
          <a:xfrm>
            <a:off x="1404814" y="2525225"/>
            <a:ext cx="9919678" cy="1509196"/>
          </a:xfrm>
          <a:prstGeom prst="rect">
            <a:avLst/>
          </a:prstGeom>
          <a:noFill/>
        </p:spPr>
        <p:txBody>
          <a:bodyPr wrap="square">
            <a:spAutoFit/>
          </a:bodyPr>
          <a:lstStyle/>
          <a:p>
            <a:pPr>
              <a:lnSpc>
                <a:spcPct val="107000"/>
              </a:lnSpc>
              <a:spcAft>
                <a:spcPts val="800"/>
              </a:spcAft>
            </a:pPr>
            <a:r>
              <a:rPr lang="de-DE" sz="4400" dirty="0" err="1">
                <a:effectLst/>
                <a:latin typeface="Calibri" panose="020F0502020204030204" pitchFamily="34" charset="0"/>
                <a:ea typeface="Calibri" panose="020F0502020204030204" pitchFamily="34" charset="0"/>
                <a:cs typeface="Times New Roman" panose="02020603050405020304" pitchFamily="18" charset="0"/>
              </a:rPr>
              <a:t>Teilnehmer:innen</a:t>
            </a:r>
            <a:r>
              <a:rPr lang="de-DE" sz="4400" dirty="0">
                <a:effectLst/>
                <a:latin typeface="Calibri" panose="020F0502020204030204" pitchFamily="34" charset="0"/>
                <a:ea typeface="Calibri" panose="020F0502020204030204" pitchFamily="34" charset="0"/>
                <a:cs typeface="Times New Roman" panose="02020603050405020304" pitchFamily="18" charset="0"/>
              </a:rPr>
              <a:t> am Bundesfinale „Jugend trainiert für Olympia“</a:t>
            </a:r>
          </a:p>
        </p:txBody>
      </p:sp>
    </p:spTree>
    <p:extLst>
      <p:ext uri="{BB962C8B-B14F-4D97-AF65-F5344CB8AC3E}">
        <p14:creationId xmlns:p14="http://schemas.microsoft.com/office/powerpoint/2010/main" val="58890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Jugend trainiert für Olympia</a:t>
            </a:r>
            <a:endParaRPr lang="de-DE" sz="4400" dirty="0">
              <a:latin typeface="Sportiv" panose="020B0500000000000000" pitchFamily="34" charset="0"/>
            </a:endParaRPr>
          </a:p>
        </p:txBody>
      </p:sp>
      <p:sp>
        <p:nvSpPr>
          <p:cNvPr id="6" name="Textfeld 5">
            <a:extLst>
              <a:ext uri="{FF2B5EF4-FFF2-40B4-BE49-F238E27FC236}">
                <a16:creationId xmlns:a16="http://schemas.microsoft.com/office/drawing/2014/main" id="{29C6C5F7-EF55-4102-B0C0-435ADDD01817}"/>
              </a:ext>
            </a:extLst>
          </p:cNvPr>
          <p:cNvSpPr txBox="1"/>
          <p:nvPr/>
        </p:nvSpPr>
        <p:spPr>
          <a:xfrm>
            <a:off x="1359875" y="1869663"/>
            <a:ext cx="5705230" cy="4832092"/>
          </a:xfrm>
          <a:prstGeom prst="rect">
            <a:avLst/>
          </a:prstGeom>
          <a:noFill/>
        </p:spPr>
        <p:txBody>
          <a:bodyPr wrap="square" rtlCol="0">
            <a:spAutoFit/>
          </a:bodyPr>
          <a:lstStyle/>
          <a:p>
            <a:r>
              <a:rPr lang="de-DE" sz="2200" dirty="0">
                <a:latin typeface="Calibri" panose="020F0502020204030204" pitchFamily="34" charset="0"/>
                <a:cs typeface="Calibri" panose="020F0502020204030204" pitchFamily="34" charset="0"/>
              </a:rPr>
              <a:t>Name:		Vordere Reihe v. l:</a:t>
            </a:r>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			Grit Hals, Beatrice </a:t>
            </a:r>
          </a:p>
          <a:p>
            <a:r>
              <a:rPr lang="de-DE" sz="2200" dirty="0">
                <a:latin typeface="Calibri" panose="020F0502020204030204" pitchFamily="34" charset="0"/>
                <a:cs typeface="Calibri" panose="020F0502020204030204" pitchFamily="34" charset="0"/>
              </a:rPr>
              <a:t>			Fuß, Hanna Zeh, </a:t>
            </a:r>
          </a:p>
          <a:p>
            <a:r>
              <a:rPr lang="de-DE" sz="2200" dirty="0">
                <a:latin typeface="Calibri" panose="020F0502020204030204" pitchFamily="34" charset="0"/>
                <a:cs typeface="Calibri" panose="020F0502020204030204" pitchFamily="34" charset="0"/>
              </a:rPr>
              <a:t>			Laura Wade</a:t>
            </a:r>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			Hintere Reihe v. l.:</a:t>
            </a:r>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			Dieter Grins, Harald </a:t>
            </a:r>
          </a:p>
          <a:p>
            <a:r>
              <a:rPr lang="de-DE" sz="2200" dirty="0">
                <a:latin typeface="Calibri" panose="020F0502020204030204" pitchFamily="34" charset="0"/>
                <a:cs typeface="Calibri" panose="020F0502020204030204" pitchFamily="34" charset="0"/>
              </a:rPr>
              <a:t>			Ball, Werner Wumms</a:t>
            </a:r>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			??????????</a:t>
            </a:r>
            <a:br>
              <a:rPr lang="de-DE" sz="2200" dirty="0">
                <a:latin typeface="Calibri" panose="020F0502020204030204" pitchFamily="34" charset="0"/>
                <a:cs typeface="Calibri" panose="020F0502020204030204" pitchFamily="34" charset="0"/>
              </a:rPr>
            </a:br>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Schule: 	??????</a:t>
            </a:r>
          </a:p>
          <a:p>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Sportart: 	Leichtathletik</a:t>
            </a:r>
          </a:p>
          <a:p>
            <a:endParaRPr lang="de-DE" sz="2200" dirty="0">
              <a:latin typeface="Calibri" panose="020F0502020204030204" pitchFamily="34" charset="0"/>
              <a:cs typeface="Calibri" panose="020F0502020204030204" pitchFamily="34" charset="0"/>
            </a:endParaRPr>
          </a:p>
          <a:p>
            <a:r>
              <a:rPr lang="de-DE" sz="2200" dirty="0">
                <a:latin typeface="Calibri" panose="020F0502020204030204" pitchFamily="34" charset="0"/>
                <a:cs typeface="Calibri" panose="020F0502020204030204" pitchFamily="34" charset="0"/>
              </a:rPr>
              <a:t>Bundesfinale 2022</a:t>
            </a:r>
          </a:p>
        </p:txBody>
      </p:sp>
      <p:pic>
        <p:nvPicPr>
          <p:cNvPr id="3" name="Grafik 2" descr="Ein Bild, das Person, darstellend, Boden, Sport enthält.&#10;&#10;Automatisch generierte Beschreibung">
            <a:extLst>
              <a:ext uri="{FF2B5EF4-FFF2-40B4-BE49-F238E27FC236}">
                <a16:creationId xmlns:a16="http://schemas.microsoft.com/office/drawing/2014/main" id="{9576D8AA-3545-48C7-A688-3A767E539B08}"/>
              </a:ext>
            </a:extLst>
          </p:cNvPr>
          <p:cNvPicPr>
            <a:picLocks noChangeAspect="1"/>
          </p:cNvPicPr>
          <p:nvPr/>
        </p:nvPicPr>
        <p:blipFill>
          <a:blip r:embed="rId3"/>
          <a:stretch>
            <a:fillRect/>
          </a:stretch>
        </p:blipFill>
        <p:spPr>
          <a:xfrm>
            <a:off x="5486401" y="1969477"/>
            <a:ext cx="6443308" cy="3443531"/>
          </a:xfrm>
          <a:prstGeom prst="rect">
            <a:avLst/>
          </a:prstGeom>
        </p:spPr>
      </p:pic>
    </p:spTree>
    <p:extLst>
      <p:ext uri="{BB962C8B-B14F-4D97-AF65-F5344CB8AC3E}">
        <p14:creationId xmlns:p14="http://schemas.microsoft.com/office/powerpoint/2010/main" val="1710995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Internationale Wettbewerbe</a:t>
            </a:r>
            <a:endParaRPr lang="de-DE" sz="4400" dirty="0">
              <a:latin typeface="Sportiv" panose="020B0500000000000000" pitchFamily="34" charset="0"/>
            </a:endParaRPr>
          </a:p>
        </p:txBody>
      </p:sp>
      <p:sp>
        <p:nvSpPr>
          <p:cNvPr id="6" name="Textfeld 5">
            <a:extLst>
              <a:ext uri="{FF2B5EF4-FFF2-40B4-BE49-F238E27FC236}">
                <a16:creationId xmlns:a16="http://schemas.microsoft.com/office/drawing/2014/main" id="{BB1CE960-B8B5-4239-844E-D7ED71945B2B}"/>
              </a:ext>
            </a:extLst>
          </p:cNvPr>
          <p:cNvSpPr txBox="1"/>
          <p:nvPr/>
        </p:nvSpPr>
        <p:spPr>
          <a:xfrm>
            <a:off x="1404814" y="2525225"/>
            <a:ext cx="9919678" cy="3682675"/>
          </a:xfrm>
          <a:prstGeom prst="rect">
            <a:avLst/>
          </a:prstGeom>
          <a:noFill/>
        </p:spPr>
        <p:txBody>
          <a:bodyPr wrap="square">
            <a:spAutoFit/>
          </a:bodyPr>
          <a:lstStyle/>
          <a:p>
            <a:pPr>
              <a:lnSpc>
                <a:spcPct val="107000"/>
              </a:lnSpc>
              <a:spcAft>
                <a:spcPts val="800"/>
              </a:spcAft>
            </a:pPr>
            <a:r>
              <a:rPr lang="de-DE" sz="4400" dirty="0" err="1">
                <a:effectLst/>
                <a:latin typeface="Calibri" panose="020F0502020204030204" pitchFamily="34" charset="0"/>
                <a:ea typeface="Calibri" panose="020F0502020204030204" pitchFamily="34" charset="0"/>
                <a:cs typeface="Times New Roman" panose="02020603050405020304" pitchFamily="18" charset="0"/>
              </a:rPr>
              <a:t>Sportler:innen</a:t>
            </a:r>
            <a:r>
              <a:rPr lang="de-DE" sz="4400" dirty="0">
                <a:effectLst/>
                <a:latin typeface="Calibri" panose="020F0502020204030204" pitchFamily="34" charset="0"/>
                <a:ea typeface="Calibri" panose="020F0502020204030204" pitchFamily="34" charset="0"/>
                <a:cs typeface="Times New Roman" panose="02020603050405020304" pitchFamily="18" charset="0"/>
              </a:rPr>
              <a:t> die den Vogelsbergkreis auf internationaler Ebene erfolgreich vertreten haben wie z. B. bei Europa- und Weltmeisterschaften, Olympischen Spielen oder Paralympics</a:t>
            </a:r>
          </a:p>
        </p:txBody>
      </p:sp>
    </p:spTree>
    <p:extLst>
      <p:ext uri="{BB962C8B-B14F-4D97-AF65-F5344CB8AC3E}">
        <p14:creationId xmlns:p14="http://schemas.microsoft.com/office/powerpoint/2010/main" val="3561621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Internationale Wettbewerbe</a:t>
            </a:r>
            <a:endParaRPr lang="de-DE" sz="4400" dirty="0">
              <a:latin typeface="Sportiv" panose="020B0500000000000000" pitchFamily="34" charset="0"/>
            </a:endParaRPr>
          </a:p>
        </p:txBody>
      </p:sp>
      <p:sp>
        <p:nvSpPr>
          <p:cNvPr id="2" name="Textfeld 1">
            <a:extLst>
              <a:ext uri="{FF2B5EF4-FFF2-40B4-BE49-F238E27FC236}">
                <a16:creationId xmlns:a16="http://schemas.microsoft.com/office/drawing/2014/main" id="{1A5BE772-79F4-4F95-8125-D6F018CD9A9E}"/>
              </a:ext>
            </a:extLst>
          </p:cNvPr>
          <p:cNvSpPr txBox="1"/>
          <p:nvPr/>
        </p:nvSpPr>
        <p:spPr>
          <a:xfrm>
            <a:off x="1352066" y="1938216"/>
            <a:ext cx="5705230" cy="2462213"/>
          </a:xfrm>
          <a:prstGeom prst="rect">
            <a:avLst/>
          </a:prstGeom>
          <a:noFill/>
        </p:spPr>
        <p:txBody>
          <a:bodyPr wrap="square" rtlCol="0">
            <a:spAutoFit/>
          </a:bodyPr>
          <a:lstStyle/>
          <a:p>
            <a:r>
              <a:rPr lang="de-DE" sz="2200" dirty="0"/>
              <a:t>Name:		Tanja Lukas</a:t>
            </a:r>
            <a:br>
              <a:rPr lang="de-DE" sz="2200" dirty="0"/>
            </a:br>
            <a:endParaRPr lang="de-DE" sz="2200" dirty="0"/>
          </a:p>
          <a:p>
            <a:r>
              <a:rPr lang="de-DE" sz="2200" dirty="0"/>
              <a:t>Verein: 	SV Grau-Hallenberg 2015 e.V. </a:t>
            </a:r>
          </a:p>
          <a:p>
            <a:r>
              <a:rPr lang="de-DE" sz="2200" dirty="0"/>
              <a:t>Sportart: 	Sportschießen</a:t>
            </a:r>
          </a:p>
          <a:p>
            <a:endParaRPr lang="de-DE" sz="2200" dirty="0"/>
          </a:p>
          <a:p>
            <a:r>
              <a:rPr lang="de-DE" sz="2200" dirty="0"/>
              <a:t>Erfolge: 	Europameisterschaft Luftgewehr</a:t>
            </a:r>
            <a:br>
              <a:rPr lang="de-DE" sz="2200" dirty="0"/>
            </a:br>
            <a:r>
              <a:rPr lang="de-DE" sz="2200" dirty="0"/>
              <a:t>             	2022 in Prag, Platz 6</a:t>
            </a:r>
          </a:p>
        </p:txBody>
      </p:sp>
      <p:pic>
        <p:nvPicPr>
          <p:cNvPr id="5" name="Grafik 4" descr="Ein Bild, das Text, Person, weiblich enthält.&#10;&#10;Automatisch generierte Beschreibung">
            <a:extLst>
              <a:ext uri="{FF2B5EF4-FFF2-40B4-BE49-F238E27FC236}">
                <a16:creationId xmlns:a16="http://schemas.microsoft.com/office/drawing/2014/main" id="{21C57CD1-C161-4593-83B2-DE0727434AF1}"/>
              </a:ext>
            </a:extLst>
          </p:cNvPr>
          <p:cNvPicPr>
            <a:picLocks noChangeAspect="1"/>
          </p:cNvPicPr>
          <p:nvPr/>
        </p:nvPicPr>
        <p:blipFill>
          <a:blip r:embed="rId3"/>
          <a:stretch>
            <a:fillRect/>
          </a:stretch>
        </p:blipFill>
        <p:spPr>
          <a:xfrm>
            <a:off x="7143260" y="2061242"/>
            <a:ext cx="4479971" cy="4479971"/>
          </a:xfrm>
          <a:prstGeom prst="rect">
            <a:avLst/>
          </a:prstGeom>
        </p:spPr>
      </p:pic>
    </p:spTree>
    <p:extLst>
      <p:ext uri="{BB962C8B-B14F-4D97-AF65-F5344CB8AC3E}">
        <p14:creationId xmlns:p14="http://schemas.microsoft.com/office/powerpoint/2010/main" val="231665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Vereinsvorgaben </a:t>
            </a:r>
            <a:endParaRPr lang="de-DE" sz="4400" dirty="0">
              <a:latin typeface="Sportiv" panose="020B0500000000000000" pitchFamily="34" charset="0"/>
            </a:endParaRPr>
          </a:p>
        </p:txBody>
      </p:sp>
      <p:sp>
        <p:nvSpPr>
          <p:cNvPr id="4" name="Textfeld 3">
            <a:extLst>
              <a:ext uri="{FF2B5EF4-FFF2-40B4-BE49-F238E27FC236}">
                <a16:creationId xmlns:a16="http://schemas.microsoft.com/office/drawing/2014/main" id="{339AE276-704A-4816-A944-3D80194213A4}"/>
              </a:ext>
            </a:extLst>
          </p:cNvPr>
          <p:cNvSpPr txBox="1"/>
          <p:nvPr/>
        </p:nvSpPr>
        <p:spPr>
          <a:xfrm>
            <a:off x="1492738" y="2063262"/>
            <a:ext cx="9925539" cy="4524315"/>
          </a:xfrm>
          <a:prstGeom prst="rect">
            <a:avLst/>
          </a:prstGeom>
          <a:noFill/>
        </p:spPr>
        <p:txBody>
          <a:bodyPr wrap="square" rtlCol="0">
            <a:spAutoFit/>
          </a:bodyPr>
          <a:lstStyle/>
          <a:p>
            <a:pPr marR="19220" algn="l"/>
            <a:r>
              <a:rPr lang="de-DE" sz="1800" b="0" i="0" u="none" strike="noStrike" baseline="0" dirty="0">
                <a:solidFill>
                  <a:srgbClr val="FFFFFF"/>
                </a:solidFill>
                <a:latin typeface="Calibri" panose="020F0502020204030204" pitchFamily="34" charset="0"/>
              </a:rPr>
              <a:t>In diesem Jahr werden wir den Ablauf der Ehrungen ein wenig umstrukturieren. Die Ehrungen werden nicht mehr nach Sportart und dann nach den </a:t>
            </a:r>
            <a:r>
              <a:rPr lang="de-DE" sz="1800" b="0" i="0" u="none" strike="noStrike" baseline="0" dirty="0" err="1">
                <a:solidFill>
                  <a:srgbClr val="FFFFFF"/>
                </a:solidFill>
                <a:latin typeface="Calibri" panose="020F0502020204030204" pitchFamily="34" charset="0"/>
              </a:rPr>
              <a:t>Sportlern:innender</a:t>
            </a:r>
            <a:r>
              <a:rPr lang="de-DE" sz="1800" b="0" i="0" u="none" strike="noStrike" baseline="0" dirty="0">
                <a:solidFill>
                  <a:srgbClr val="FFFFFF"/>
                </a:solidFill>
                <a:latin typeface="Calibri" panose="020F0502020204030204" pitchFamily="34" charset="0"/>
              </a:rPr>
              <a:t> Vereine vorgenommen, sondern nach dem Stellenwert der Meisterschaft/des Wettbewerbs. </a:t>
            </a:r>
          </a:p>
          <a:p>
            <a:pPr marR="131790" algn="l"/>
            <a:r>
              <a:rPr lang="de-DE" sz="1800" b="0" i="0" u="none" strike="noStrike" baseline="0" dirty="0">
                <a:solidFill>
                  <a:srgbClr val="FFFFFF"/>
                </a:solidFill>
                <a:latin typeface="Calibri" panose="020F0502020204030204" pitchFamily="34" charset="0"/>
              </a:rPr>
              <a:t>Reihenfolge der Ehrungen:</a:t>
            </a:r>
          </a:p>
          <a:p>
            <a:pPr marR="131790" algn="l"/>
            <a:endParaRPr lang="de-DE" sz="1800" b="0" i="0" u="none" strike="noStrike" baseline="0" dirty="0">
              <a:solidFill>
                <a:srgbClr val="FFFFFF"/>
              </a:solidFill>
              <a:latin typeface="Calibri" panose="020F0502020204030204" pitchFamily="34" charset="0"/>
            </a:endParaRPr>
          </a:p>
          <a:p>
            <a:pPr marL="342900" indent="-342900">
              <a:buFont typeface="+mj-lt"/>
              <a:buAutoNum type="arabicPeriod"/>
            </a:pPr>
            <a:r>
              <a:rPr lang="de-DE" sz="1800" b="0" i="0" u="none" strike="noStrike" baseline="0" dirty="0">
                <a:solidFill>
                  <a:srgbClr val="FFFFFF"/>
                </a:solidFill>
                <a:latin typeface="Calibri" panose="020F0502020204030204" pitchFamily="34" charset="0"/>
              </a:rPr>
              <a:t>Kreismeister (Mannschaften + Einzelfallentscheidungen) </a:t>
            </a:r>
          </a:p>
          <a:p>
            <a:pPr marL="342900" indent="-342900">
              <a:buFont typeface="+mj-lt"/>
              <a:buAutoNum type="arabicPeriod"/>
            </a:pPr>
            <a:r>
              <a:rPr lang="de-DE" sz="1800" b="0" i="0" u="none" strike="noStrike" baseline="0" dirty="0">
                <a:solidFill>
                  <a:srgbClr val="FFFFFF"/>
                </a:solidFill>
                <a:latin typeface="Calibri" panose="020F0502020204030204" pitchFamily="34" charset="0"/>
              </a:rPr>
              <a:t>Sieger Serienwettbewerbe</a:t>
            </a:r>
          </a:p>
          <a:p>
            <a:pPr marL="342900" indent="-342900">
              <a:buFont typeface="+mj-lt"/>
              <a:buAutoNum type="arabicPeriod"/>
            </a:pPr>
            <a:r>
              <a:rPr lang="de-DE" sz="1800" b="0" i="0" u="none" strike="noStrike" baseline="0" dirty="0">
                <a:solidFill>
                  <a:srgbClr val="FFFFFF"/>
                </a:solidFill>
                <a:latin typeface="Calibri" panose="020F0502020204030204" pitchFamily="34" charset="0"/>
              </a:rPr>
              <a:t>Titel bei Meisterschaften auf Bezirksebene</a:t>
            </a:r>
          </a:p>
          <a:p>
            <a:pPr marL="342900" indent="-342900">
              <a:buFont typeface="+mj-lt"/>
              <a:buAutoNum type="arabicPeriod"/>
            </a:pPr>
            <a:r>
              <a:rPr lang="de-DE" sz="1800" b="0" i="0" u="none" strike="noStrike" baseline="0" dirty="0">
                <a:solidFill>
                  <a:srgbClr val="FFFFFF"/>
                </a:solidFill>
                <a:latin typeface="Calibri" panose="020F0502020204030204" pitchFamily="34" charset="0"/>
              </a:rPr>
              <a:t>Titel und Platzierungen bis Platz 5 bei Meisterschaften auf Landesebene</a:t>
            </a:r>
          </a:p>
          <a:p>
            <a:pPr marL="342900" indent="-342900">
              <a:buFont typeface="+mj-lt"/>
              <a:buAutoNum type="arabicPeriod"/>
            </a:pPr>
            <a:r>
              <a:rPr lang="de-DE" sz="1800" b="0" i="0" u="none" strike="noStrike" baseline="0" dirty="0" err="1">
                <a:solidFill>
                  <a:srgbClr val="FFFFFF"/>
                </a:solidFill>
                <a:latin typeface="Calibri" panose="020F0502020204030204" pitchFamily="34" charset="0"/>
              </a:rPr>
              <a:t>Landekaderathleten:innen</a:t>
            </a:r>
            <a:endParaRPr lang="de-DE" sz="1800" b="0" i="0" u="none" strike="noStrike" baseline="0" dirty="0">
              <a:solidFill>
                <a:srgbClr val="FFFFFF"/>
              </a:solidFill>
              <a:latin typeface="Calibri" panose="020F0502020204030204" pitchFamily="34" charset="0"/>
            </a:endParaRPr>
          </a:p>
          <a:p>
            <a:pPr marL="342900" indent="-342900">
              <a:buFont typeface="+mj-lt"/>
              <a:buAutoNum type="arabicPeriod"/>
            </a:pPr>
            <a:r>
              <a:rPr lang="de-DE" sz="1800" b="0" i="0" u="none" strike="noStrike" baseline="0" dirty="0" err="1">
                <a:solidFill>
                  <a:srgbClr val="FFFFFF"/>
                </a:solidFill>
                <a:latin typeface="Calibri" panose="020F0502020204030204" pitchFamily="34" charset="0"/>
              </a:rPr>
              <a:t>Bundeskaderathleten:innen</a:t>
            </a:r>
            <a:endParaRPr lang="de-DE" sz="1800" b="0" i="0" u="none" strike="noStrike" baseline="0" dirty="0">
              <a:solidFill>
                <a:srgbClr val="FFFFFF"/>
              </a:solidFill>
              <a:latin typeface="Calibri" panose="020F0502020204030204" pitchFamily="34" charset="0"/>
            </a:endParaRPr>
          </a:p>
          <a:p>
            <a:pPr marL="342900" indent="-342900">
              <a:buFont typeface="+mj-lt"/>
              <a:buAutoNum type="arabicPeriod"/>
            </a:pPr>
            <a:r>
              <a:rPr lang="de-DE" sz="1800" b="0" i="0" u="none" strike="noStrike" baseline="0" dirty="0">
                <a:solidFill>
                  <a:srgbClr val="FFFFFF"/>
                </a:solidFill>
                <a:latin typeface="Calibri" panose="020F0502020204030204" pitchFamily="34" charset="0"/>
              </a:rPr>
              <a:t>Jugend trainiert für Olympia</a:t>
            </a:r>
          </a:p>
          <a:p>
            <a:pPr marL="342900" indent="-342900">
              <a:buFont typeface="+mj-lt"/>
              <a:buAutoNum type="arabicPeriod"/>
            </a:pPr>
            <a:r>
              <a:rPr lang="de-DE" sz="1800" b="0" i="0" u="none" strike="noStrike" baseline="0" dirty="0">
                <a:solidFill>
                  <a:srgbClr val="FFFFFF"/>
                </a:solidFill>
                <a:latin typeface="Calibri" panose="020F0502020204030204" pitchFamily="34" charset="0"/>
              </a:rPr>
              <a:t>Sonderehrung</a:t>
            </a:r>
          </a:p>
          <a:p>
            <a:pPr marL="342900" indent="-342900">
              <a:buFont typeface="+mj-lt"/>
              <a:buAutoNum type="arabicPeriod"/>
            </a:pPr>
            <a:r>
              <a:rPr lang="de-DE" sz="1800" b="0" i="0" u="none" strike="noStrike" baseline="0" dirty="0">
                <a:solidFill>
                  <a:srgbClr val="FFFFFF"/>
                </a:solidFill>
                <a:latin typeface="Calibri" panose="020F0502020204030204" pitchFamily="34" charset="0"/>
              </a:rPr>
              <a:t>Titel und Platzierungen bis Platz 10 bei Meisterschaften und Bundesebene</a:t>
            </a:r>
          </a:p>
          <a:p>
            <a:pPr marL="342900" marR="0" indent="-342900" algn="l">
              <a:buFont typeface="+mj-lt"/>
              <a:buAutoNum type="arabicPeriod"/>
            </a:pPr>
            <a:r>
              <a:rPr lang="de-DE" sz="1800" b="0" i="0" u="none" strike="noStrike" baseline="0" dirty="0">
                <a:solidFill>
                  <a:srgbClr val="FFFFFF"/>
                </a:solidFill>
                <a:latin typeface="Calibri" panose="020F0502020204030204" pitchFamily="34" charset="0"/>
              </a:rPr>
              <a:t>Titel, Podestplätze und Teilnahme an internationalen Wettbewerben</a:t>
            </a:r>
          </a:p>
          <a:p>
            <a:endParaRPr lang="de-DE" dirty="0"/>
          </a:p>
        </p:txBody>
      </p:sp>
    </p:spTree>
    <p:extLst>
      <p:ext uri="{BB962C8B-B14F-4D97-AF65-F5344CB8AC3E}">
        <p14:creationId xmlns:p14="http://schemas.microsoft.com/office/powerpoint/2010/main" val="342157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Landeskaderathleten</a:t>
            </a:r>
            <a:endParaRPr lang="de-DE" sz="4400" dirty="0">
              <a:latin typeface="Sportiv" panose="020B0500000000000000" pitchFamily="34" charset="0"/>
            </a:endParaRPr>
          </a:p>
        </p:txBody>
      </p:sp>
      <p:sp>
        <p:nvSpPr>
          <p:cNvPr id="6" name="Textfeld 5">
            <a:extLst>
              <a:ext uri="{FF2B5EF4-FFF2-40B4-BE49-F238E27FC236}">
                <a16:creationId xmlns:a16="http://schemas.microsoft.com/office/drawing/2014/main" id="{BB1CE960-B8B5-4239-844E-D7ED71945B2B}"/>
              </a:ext>
            </a:extLst>
          </p:cNvPr>
          <p:cNvSpPr txBox="1"/>
          <p:nvPr/>
        </p:nvSpPr>
        <p:spPr>
          <a:xfrm>
            <a:off x="1404814" y="2525225"/>
            <a:ext cx="9919678" cy="1509196"/>
          </a:xfrm>
          <a:prstGeom prst="rect">
            <a:avLst/>
          </a:prstGeom>
          <a:noFill/>
        </p:spPr>
        <p:txBody>
          <a:bodyPr wrap="square">
            <a:spAutoFit/>
          </a:bodyPr>
          <a:lstStyle/>
          <a:p>
            <a:pPr>
              <a:lnSpc>
                <a:spcPct val="107000"/>
              </a:lnSpc>
              <a:spcAft>
                <a:spcPts val="800"/>
              </a:spcAft>
            </a:pPr>
            <a:r>
              <a:rPr lang="de-DE" sz="4400" dirty="0" err="1">
                <a:effectLst/>
                <a:latin typeface="Calibri" panose="020F0502020204030204" pitchFamily="34" charset="0"/>
                <a:ea typeface="Calibri" panose="020F0502020204030204" pitchFamily="34" charset="0"/>
                <a:cs typeface="Times New Roman" panose="02020603050405020304" pitchFamily="18" charset="0"/>
              </a:rPr>
              <a:t>Sportler:innen</a:t>
            </a:r>
            <a:r>
              <a:rPr lang="de-DE" sz="4400" dirty="0">
                <a:effectLst/>
                <a:latin typeface="Calibri" panose="020F0502020204030204" pitchFamily="34" charset="0"/>
                <a:ea typeface="Calibri" panose="020F0502020204030204" pitchFamily="34" charset="0"/>
                <a:cs typeface="Times New Roman" panose="02020603050405020304" pitchFamily="18" charset="0"/>
              </a:rPr>
              <a:t> die Mitglied </a:t>
            </a:r>
            <a:br>
              <a:rPr lang="de-DE" sz="4400" dirty="0">
                <a:effectLst/>
                <a:latin typeface="Calibri" panose="020F0502020204030204" pitchFamily="34" charset="0"/>
                <a:ea typeface="Calibri" panose="020F0502020204030204" pitchFamily="34" charset="0"/>
                <a:cs typeface="Times New Roman" panose="02020603050405020304" pitchFamily="18" charset="0"/>
              </a:rPr>
            </a:br>
            <a:r>
              <a:rPr lang="de-DE" sz="4400" dirty="0">
                <a:effectLst/>
                <a:latin typeface="Calibri" panose="020F0502020204030204" pitchFamily="34" charset="0"/>
                <a:ea typeface="Calibri" panose="020F0502020204030204" pitchFamily="34" charset="0"/>
                <a:cs typeface="Times New Roman" panose="02020603050405020304" pitchFamily="18" charset="0"/>
              </a:rPr>
              <a:t>in einem Landeskader sind </a:t>
            </a:r>
          </a:p>
        </p:txBody>
      </p:sp>
    </p:spTree>
    <p:extLst>
      <p:ext uri="{BB962C8B-B14F-4D97-AF65-F5344CB8AC3E}">
        <p14:creationId xmlns:p14="http://schemas.microsoft.com/office/powerpoint/2010/main" val="328585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Landeskaderathleten</a:t>
            </a:r>
            <a:endParaRPr lang="de-DE" sz="4400" dirty="0">
              <a:latin typeface="Sportiv" panose="020B0500000000000000" pitchFamily="34" charset="0"/>
            </a:endParaRPr>
          </a:p>
        </p:txBody>
      </p:sp>
      <p:sp>
        <p:nvSpPr>
          <p:cNvPr id="2" name="Textfeld 1">
            <a:extLst>
              <a:ext uri="{FF2B5EF4-FFF2-40B4-BE49-F238E27FC236}">
                <a16:creationId xmlns:a16="http://schemas.microsoft.com/office/drawing/2014/main" id="{1A5BE772-79F4-4F95-8125-D6F018CD9A9E}"/>
              </a:ext>
            </a:extLst>
          </p:cNvPr>
          <p:cNvSpPr txBox="1"/>
          <p:nvPr/>
        </p:nvSpPr>
        <p:spPr>
          <a:xfrm>
            <a:off x="1352066" y="1938216"/>
            <a:ext cx="5705230" cy="2800767"/>
          </a:xfrm>
          <a:prstGeom prst="rect">
            <a:avLst/>
          </a:prstGeom>
          <a:noFill/>
        </p:spPr>
        <p:txBody>
          <a:bodyPr wrap="square" rtlCol="0">
            <a:spAutoFit/>
          </a:bodyPr>
          <a:lstStyle/>
          <a:p>
            <a:r>
              <a:rPr lang="de-DE" sz="2200" dirty="0"/>
              <a:t>Name:		Tanja Lukas</a:t>
            </a:r>
            <a:br>
              <a:rPr lang="de-DE" sz="2200" dirty="0"/>
            </a:br>
            <a:endParaRPr lang="de-DE" sz="2200" dirty="0"/>
          </a:p>
          <a:p>
            <a:r>
              <a:rPr lang="de-DE" sz="2200" dirty="0"/>
              <a:t>Verein: 	SV Grau-Hallenberg 2015 e.V. </a:t>
            </a:r>
          </a:p>
          <a:p>
            <a:br>
              <a:rPr lang="de-DE" sz="2200" dirty="0"/>
            </a:br>
            <a:r>
              <a:rPr lang="de-DE" sz="2200" dirty="0"/>
              <a:t>Sportart: 	Sportschießen</a:t>
            </a:r>
          </a:p>
          <a:p>
            <a:endParaRPr lang="de-DE" sz="2200" dirty="0"/>
          </a:p>
          <a:p>
            <a:r>
              <a:rPr lang="de-DE" sz="2200" dirty="0"/>
              <a:t>Kader: 		Landeskadermitglied seit …</a:t>
            </a:r>
            <a:br>
              <a:rPr lang="de-DE" sz="2200" dirty="0"/>
            </a:br>
            <a:r>
              <a:rPr lang="de-DE" sz="2200" dirty="0"/>
              <a:t>			Kader Jugend ??? </a:t>
            </a:r>
          </a:p>
        </p:txBody>
      </p:sp>
      <p:pic>
        <p:nvPicPr>
          <p:cNvPr id="5" name="Grafik 4" descr="Ein Bild, das Text, Person, weiblich enthält.&#10;&#10;Automatisch generierte Beschreibung">
            <a:extLst>
              <a:ext uri="{FF2B5EF4-FFF2-40B4-BE49-F238E27FC236}">
                <a16:creationId xmlns:a16="http://schemas.microsoft.com/office/drawing/2014/main" id="{21C57CD1-C161-4593-83B2-DE0727434AF1}"/>
              </a:ext>
            </a:extLst>
          </p:cNvPr>
          <p:cNvPicPr>
            <a:picLocks noChangeAspect="1"/>
          </p:cNvPicPr>
          <p:nvPr/>
        </p:nvPicPr>
        <p:blipFill>
          <a:blip r:embed="rId3"/>
          <a:stretch>
            <a:fillRect/>
          </a:stretch>
        </p:blipFill>
        <p:spPr>
          <a:xfrm>
            <a:off x="7143260" y="2061242"/>
            <a:ext cx="4479971" cy="4479971"/>
          </a:xfrm>
          <a:prstGeom prst="rect">
            <a:avLst/>
          </a:prstGeom>
        </p:spPr>
      </p:pic>
    </p:spTree>
    <p:extLst>
      <p:ext uri="{BB962C8B-B14F-4D97-AF65-F5344CB8AC3E}">
        <p14:creationId xmlns:p14="http://schemas.microsoft.com/office/powerpoint/2010/main" val="4059673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Bundeskaderathleten</a:t>
            </a:r>
            <a:endParaRPr lang="de-DE" sz="4400" dirty="0">
              <a:latin typeface="Sportiv" panose="020B0500000000000000" pitchFamily="34" charset="0"/>
            </a:endParaRPr>
          </a:p>
        </p:txBody>
      </p:sp>
      <p:sp>
        <p:nvSpPr>
          <p:cNvPr id="6" name="Textfeld 5">
            <a:extLst>
              <a:ext uri="{FF2B5EF4-FFF2-40B4-BE49-F238E27FC236}">
                <a16:creationId xmlns:a16="http://schemas.microsoft.com/office/drawing/2014/main" id="{BB1CE960-B8B5-4239-844E-D7ED71945B2B}"/>
              </a:ext>
            </a:extLst>
          </p:cNvPr>
          <p:cNvSpPr txBox="1"/>
          <p:nvPr/>
        </p:nvSpPr>
        <p:spPr>
          <a:xfrm>
            <a:off x="1404814" y="2525225"/>
            <a:ext cx="9919678" cy="1509196"/>
          </a:xfrm>
          <a:prstGeom prst="rect">
            <a:avLst/>
          </a:prstGeom>
          <a:noFill/>
        </p:spPr>
        <p:txBody>
          <a:bodyPr wrap="square">
            <a:spAutoFit/>
          </a:bodyPr>
          <a:lstStyle/>
          <a:p>
            <a:pPr>
              <a:lnSpc>
                <a:spcPct val="107000"/>
              </a:lnSpc>
              <a:spcAft>
                <a:spcPts val="800"/>
              </a:spcAft>
            </a:pPr>
            <a:r>
              <a:rPr lang="de-DE" sz="4400" dirty="0" err="1">
                <a:effectLst/>
                <a:latin typeface="Calibri" panose="020F0502020204030204" pitchFamily="34" charset="0"/>
                <a:ea typeface="Calibri" panose="020F0502020204030204" pitchFamily="34" charset="0"/>
                <a:cs typeface="Times New Roman" panose="02020603050405020304" pitchFamily="18" charset="0"/>
              </a:rPr>
              <a:t>Sportler:innen</a:t>
            </a:r>
            <a:r>
              <a:rPr lang="de-DE" sz="4400" dirty="0">
                <a:effectLst/>
                <a:latin typeface="Calibri" panose="020F0502020204030204" pitchFamily="34" charset="0"/>
                <a:ea typeface="Calibri" panose="020F0502020204030204" pitchFamily="34" charset="0"/>
                <a:cs typeface="Times New Roman" panose="02020603050405020304" pitchFamily="18" charset="0"/>
              </a:rPr>
              <a:t> die Mitglied </a:t>
            </a:r>
            <a:br>
              <a:rPr lang="de-DE" sz="4400" dirty="0">
                <a:effectLst/>
                <a:latin typeface="Calibri" panose="020F0502020204030204" pitchFamily="34" charset="0"/>
                <a:ea typeface="Calibri" panose="020F0502020204030204" pitchFamily="34" charset="0"/>
                <a:cs typeface="Times New Roman" panose="02020603050405020304" pitchFamily="18" charset="0"/>
              </a:rPr>
            </a:br>
            <a:r>
              <a:rPr lang="de-DE" sz="4400" dirty="0">
                <a:effectLst/>
                <a:latin typeface="Calibri" panose="020F0502020204030204" pitchFamily="34" charset="0"/>
                <a:ea typeface="Calibri" panose="020F0502020204030204" pitchFamily="34" charset="0"/>
                <a:cs typeface="Times New Roman" panose="02020603050405020304" pitchFamily="18" charset="0"/>
              </a:rPr>
              <a:t>in einem </a:t>
            </a:r>
            <a:r>
              <a:rPr lang="de-DE" sz="4400" dirty="0">
                <a:latin typeface="Calibri" panose="020F0502020204030204" pitchFamily="34" charset="0"/>
                <a:ea typeface="Calibri" panose="020F0502020204030204" pitchFamily="34" charset="0"/>
                <a:cs typeface="Times New Roman" panose="02020603050405020304" pitchFamily="18" charset="0"/>
              </a:rPr>
              <a:t>Bun</a:t>
            </a:r>
            <a:r>
              <a:rPr lang="de-DE" sz="4400" dirty="0">
                <a:effectLst/>
                <a:latin typeface="Calibri" panose="020F0502020204030204" pitchFamily="34" charset="0"/>
                <a:ea typeface="Calibri" panose="020F0502020204030204" pitchFamily="34" charset="0"/>
                <a:cs typeface="Times New Roman" panose="02020603050405020304" pitchFamily="18" charset="0"/>
              </a:rPr>
              <a:t>deskader sind </a:t>
            </a:r>
          </a:p>
        </p:txBody>
      </p:sp>
    </p:spTree>
    <p:extLst>
      <p:ext uri="{BB962C8B-B14F-4D97-AF65-F5344CB8AC3E}">
        <p14:creationId xmlns:p14="http://schemas.microsoft.com/office/powerpoint/2010/main" val="122756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Bundeskaderathleten</a:t>
            </a:r>
            <a:endParaRPr lang="de-DE" sz="4400" dirty="0">
              <a:latin typeface="Sportiv" panose="020B0500000000000000" pitchFamily="34" charset="0"/>
            </a:endParaRPr>
          </a:p>
        </p:txBody>
      </p:sp>
      <p:sp>
        <p:nvSpPr>
          <p:cNvPr id="2" name="Textfeld 1">
            <a:extLst>
              <a:ext uri="{FF2B5EF4-FFF2-40B4-BE49-F238E27FC236}">
                <a16:creationId xmlns:a16="http://schemas.microsoft.com/office/drawing/2014/main" id="{1A5BE772-79F4-4F95-8125-D6F018CD9A9E}"/>
              </a:ext>
            </a:extLst>
          </p:cNvPr>
          <p:cNvSpPr txBox="1"/>
          <p:nvPr/>
        </p:nvSpPr>
        <p:spPr>
          <a:xfrm>
            <a:off x="1352066" y="1938216"/>
            <a:ext cx="5705230" cy="2800767"/>
          </a:xfrm>
          <a:prstGeom prst="rect">
            <a:avLst/>
          </a:prstGeom>
          <a:noFill/>
        </p:spPr>
        <p:txBody>
          <a:bodyPr wrap="square" rtlCol="0">
            <a:spAutoFit/>
          </a:bodyPr>
          <a:lstStyle/>
          <a:p>
            <a:r>
              <a:rPr lang="de-DE" sz="2200" dirty="0"/>
              <a:t>Name:		Tanja Lukas</a:t>
            </a:r>
            <a:br>
              <a:rPr lang="de-DE" sz="2200" dirty="0"/>
            </a:br>
            <a:endParaRPr lang="de-DE" sz="2200" dirty="0"/>
          </a:p>
          <a:p>
            <a:r>
              <a:rPr lang="de-DE" sz="2200" dirty="0"/>
              <a:t>Verein: 	Bogensport </a:t>
            </a:r>
            <a:r>
              <a:rPr lang="de-DE" sz="2200" dirty="0" err="1"/>
              <a:t>Witzigheim</a:t>
            </a:r>
            <a:r>
              <a:rPr lang="de-DE" sz="2200" dirty="0"/>
              <a:t> e.V. </a:t>
            </a:r>
          </a:p>
          <a:p>
            <a:br>
              <a:rPr lang="de-DE" sz="2200" dirty="0"/>
            </a:br>
            <a:r>
              <a:rPr lang="de-DE" sz="2200" dirty="0"/>
              <a:t>Sportart: 	Bogenschießen</a:t>
            </a:r>
          </a:p>
          <a:p>
            <a:endParaRPr lang="de-DE" sz="2200" dirty="0"/>
          </a:p>
          <a:p>
            <a:r>
              <a:rPr lang="de-DE" sz="2200" dirty="0"/>
              <a:t>Kader: 		Bundeskadermitglied seit …</a:t>
            </a:r>
            <a:br>
              <a:rPr lang="de-DE" sz="2200" dirty="0"/>
            </a:br>
            <a:r>
              <a:rPr lang="de-DE" sz="2200" dirty="0"/>
              <a:t>			Kader Jugend ??? </a:t>
            </a:r>
          </a:p>
        </p:txBody>
      </p:sp>
      <p:pic>
        <p:nvPicPr>
          <p:cNvPr id="5" name="Grafik 4" descr="Ein Bild, das Text, Person, weiblich enthält.&#10;&#10;Automatisch generierte Beschreibung">
            <a:extLst>
              <a:ext uri="{FF2B5EF4-FFF2-40B4-BE49-F238E27FC236}">
                <a16:creationId xmlns:a16="http://schemas.microsoft.com/office/drawing/2014/main" id="{21C57CD1-C161-4593-83B2-DE0727434AF1}"/>
              </a:ext>
            </a:extLst>
          </p:cNvPr>
          <p:cNvPicPr>
            <a:picLocks noChangeAspect="1"/>
          </p:cNvPicPr>
          <p:nvPr/>
        </p:nvPicPr>
        <p:blipFill>
          <a:blip r:embed="rId3"/>
          <a:stretch>
            <a:fillRect/>
          </a:stretch>
        </p:blipFill>
        <p:spPr>
          <a:xfrm>
            <a:off x="7143260" y="2061242"/>
            <a:ext cx="4479971" cy="4479971"/>
          </a:xfrm>
          <a:prstGeom prst="rect">
            <a:avLst/>
          </a:prstGeom>
        </p:spPr>
      </p:pic>
    </p:spTree>
    <p:extLst>
      <p:ext uri="{BB962C8B-B14F-4D97-AF65-F5344CB8AC3E}">
        <p14:creationId xmlns:p14="http://schemas.microsoft.com/office/powerpoint/2010/main" val="3174336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Sonderehrung</a:t>
            </a:r>
            <a:endParaRPr lang="de-DE" sz="4400" dirty="0">
              <a:latin typeface="Sportiv" panose="020B0500000000000000" pitchFamily="34" charset="0"/>
            </a:endParaRPr>
          </a:p>
        </p:txBody>
      </p:sp>
      <p:sp>
        <p:nvSpPr>
          <p:cNvPr id="6" name="Textfeld 5">
            <a:extLst>
              <a:ext uri="{FF2B5EF4-FFF2-40B4-BE49-F238E27FC236}">
                <a16:creationId xmlns:a16="http://schemas.microsoft.com/office/drawing/2014/main" id="{BB1CE960-B8B5-4239-844E-D7ED71945B2B}"/>
              </a:ext>
            </a:extLst>
          </p:cNvPr>
          <p:cNvSpPr txBox="1"/>
          <p:nvPr/>
        </p:nvSpPr>
        <p:spPr>
          <a:xfrm>
            <a:off x="1404814" y="2525225"/>
            <a:ext cx="9919678" cy="1509196"/>
          </a:xfrm>
          <a:prstGeom prst="rect">
            <a:avLst/>
          </a:prstGeom>
          <a:noFill/>
        </p:spPr>
        <p:txBody>
          <a:bodyPr wrap="square">
            <a:spAutoFit/>
          </a:bodyPr>
          <a:lstStyle/>
          <a:p>
            <a:pPr>
              <a:lnSpc>
                <a:spcPct val="107000"/>
              </a:lnSpc>
              <a:spcAft>
                <a:spcPts val="800"/>
              </a:spcAft>
            </a:pPr>
            <a:r>
              <a:rPr lang="de-DE" sz="4400" dirty="0" err="1">
                <a:effectLst/>
                <a:latin typeface="Calibri" panose="020F0502020204030204" pitchFamily="34" charset="0"/>
                <a:ea typeface="Calibri" panose="020F0502020204030204" pitchFamily="34" charset="0"/>
                <a:cs typeface="Times New Roman" panose="02020603050405020304" pitchFamily="18" charset="0"/>
              </a:rPr>
              <a:t>Sportler:innen</a:t>
            </a:r>
            <a:r>
              <a:rPr lang="de-DE" sz="4400" dirty="0">
                <a:effectLst/>
                <a:latin typeface="Calibri" panose="020F0502020204030204" pitchFamily="34" charset="0"/>
                <a:ea typeface="Calibri" panose="020F0502020204030204" pitchFamily="34" charset="0"/>
                <a:cs typeface="Times New Roman" panose="02020603050405020304" pitchFamily="18" charset="0"/>
              </a:rPr>
              <a:t> die eine außer-</a:t>
            </a:r>
            <a:br>
              <a:rPr lang="de-DE" sz="4400" dirty="0">
                <a:effectLst/>
                <a:latin typeface="Calibri" panose="020F0502020204030204" pitchFamily="34" charset="0"/>
                <a:ea typeface="Calibri" panose="020F0502020204030204" pitchFamily="34" charset="0"/>
                <a:cs typeface="Times New Roman" panose="02020603050405020304" pitchFamily="18" charset="0"/>
              </a:rPr>
            </a:br>
            <a:r>
              <a:rPr lang="de-DE" sz="4400" dirty="0">
                <a:effectLst/>
                <a:latin typeface="Calibri" panose="020F0502020204030204" pitchFamily="34" charset="0"/>
                <a:ea typeface="Calibri" panose="020F0502020204030204" pitchFamily="34" charset="0"/>
                <a:cs typeface="Times New Roman" panose="02020603050405020304" pitchFamily="18" charset="0"/>
              </a:rPr>
              <a:t>gewöhnliche Leistung vollbracht haben</a:t>
            </a:r>
          </a:p>
        </p:txBody>
      </p:sp>
    </p:spTree>
    <p:extLst>
      <p:ext uri="{BB962C8B-B14F-4D97-AF65-F5344CB8AC3E}">
        <p14:creationId xmlns:p14="http://schemas.microsoft.com/office/powerpoint/2010/main" val="59165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Sonderehrung</a:t>
            </a:r>
            <a:endParaRPr lang="de-DE" sz="4400" dirty="0">
              <a:latin typeface="Sportiv" panose="020B0500000000000000" pitchFamily="34" charset="0"/>
            </a:endParaRPr>
          </a:p>
        </p:txBody>
      </p:sp>
      <p:sp>
        <p:nvSpPr>
          <p:cNvPr id="2" name="Textfeld 1">
            <a:extLst>
              <a:ext uri="{FF2B5EF4-FFF2-40B4-BE49-F238E27FC236}">
                <a16:creationId xmlns:a16="http://schemas.microsoft.com/office/drawing/2014/main" id="{1A5BE772-79F4-4F95-8125-D6F018CD9A9E}"/>
              </a:ext>
            </a:extLst>
          </p:cNvPr>
          <p:cNvSpPr txBox="1"/>
          <p:nvPr/>
        </p:nvSpPr>
        <p:spPr>
          <a:xfrm>
            <a:off x="1352066" y="1938216"/>
            <a:ext cx="5705230" cy="2800767"/>
          </a:xfrm>
          <a:prstGeom prst="rect">
            <a:avLst/>
          </a:prstGeom>
          <a:noFill/>
        </p:spPr>
        <p:txBody>
          <a:bodyPr wrap="square" rtlCol="0">
            <a:spAutoFit/>
          </a:bodyPr>
          <a:lstStyle/>
          <a:p>
            <a:r>
              <a:rPr lang="de-DE" sz="2200" dirty="0"/>
              <a:t>Name:		Tanja Lukas</a:t>
            </a:r>
            <a:br>
              <a:rPr lang="de-DE" sz="2200" dirty="0"/>
            </a:br>
            <a:endParaRPr lang="de-DE" sz="2200" dirty="0"/>
          </a:p>
          <a:p>
            <a:r>
              <a:rPr lang="de-DE" sz="2200" dirty="0"/>
              <a:t>Verein: 	SV Grau-Hallenberg 2015 e.V. </a:t>
            </a:r>
          </a:p>
          <a:p>
            <a:br>
              <a:rPr lang="de-DE" sz="2200" dirty="0"/>
            </a:br>
            <a:r>
              <a:rPr lang="de-DE" sz="2200" dirty="0"/>
              <a:t>Sportart: </a:t>
            </a:r>
            <a:r>
              <a:rPr lang="de-DE" sz="2200"/>
              <a:t>	Schwimmsport</a:t>
            </a:r>
            <a:endParaRPr lang="de-DE" sz="2200" dirty="0"/>
          </a:p>
          <a:p>
            <a:endParaRPr lang="de-DE" sz="2200" dirty="0"/>
          </a:p>
          <a:p>
            <a:r>
              <a:rPr lang="de-DE" sz="2200" dirty="0"/>
              <a:t>Besondere </a:t>
            </a:r>
            <a:br>
              <a:rPr lang="de-DE" sz="2200" dirty="0"/>
            </a:br>
            <a:r>
              <a:rPr lang="de-DE" sz="2200" dirty="0"/>
              <a:t>Leistung: 	……..</a:t>
            </a:r>
          </a:p>
        </p:txBody>
      </p:sp>
      <p:pic>
        <p:nvPicPr>
          <p:cNvPr id="5" name="Grafik 4" descr="Ein Bild, das Text, Person, weiblich enthält.&#10;&#10;Automatisch generierte Beschreibung">
            <a:extLst>
              <a:ext uri="{FF2B5EF4-FFF2-40B4-BE49-F238E27FC236}">
                <a16:creationId xmlns:a16="http://schemas.microsoft.com/office/drawing/2014/main" id="{21C57CD1-C161-4593-83B2-DE0727434AF1}"/>
              </a:ext>
            </a:extLst>
          </p:cNvPr>
          <p:cNvPicPr>
            <a:picLocks noChangeAspect="1"/>
          </p:cNvPicPr>
          <p:nvPr/>
        </p:nvPicPr>
        <p:blipFill>
          <a:blip r:embed="rId3"/>
          <a:stretch>
            <a:fillRect/>
          </a:stretch>
        </p:blipFill>
        <p:spPr>
          <a:xfrm>
            <a:off x="7143260" y="2061242"/>
            <a:ext cx="4479971" cy="4479971"/>
          </a:xfrm>
          <a:prstGeom prst="rect">
            <a:avLst/>
          </a:prstGeom>
        </p:spPr>
      </p:pic>
    </p:spTree>
    <p:extLst>
      <p:ext uri="{BB962C8B-B14F-4D97-AF65-F5344CB8AC3E}">
        <p14:creationId xmlns:p14="http://schemas.microsoft.com/office/powerpoint/2010/main" val="120269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a:latin typeface="Arial Narrow" panose="020B0606020202030204" pitchFamily="34" charset="0"/>
              </a:rPr>
              <a:t>Vereinsvorgaben</a:t>
            </a:r>
            <a:endParaRPr lang="de-DE" sz="4400" dirty="0">
              <a:latin typeface="Sportiv" panose="020B0500000000000000" pitchFamily="34" charset="0"/>
            </a:endParaRPr>
          </a:p>
        </p:txBody>
      </p:sp>
      <p:sp>
        <p:nvSpPr>
          <p:cNvPr id="4" name="Textfeld 3">
            <a:extLst>
              <a:ext uri="{FF2B5EF4-FFF2-40B4-BE49-F238E27FC236}">
                <a16:creationId xmlns:a16="http://schemas.microsoft.com/office/drawing/2014/main" id="{339AE276-704A-4816-A944-3D80194213A4}"/>
              </a:ext>
            </a:extLst>
          </p:cNvPr>
          <p:cNvSpPr txBox="1"/>
          <p:nvPr/>
        </p:nvSpPr>
        <p:spPr>
          <a:xfrm>
            <a:off x="1492738" y="2063262"/>
            <a:ext cx="9925539" cy="4524315"/>
          </a:xfrm>
          <a:prstGeom prst="rect">
            <a:avLst/>
          </a:prstGeom>
          <a:noFill/>
        </p:spPr>
        <p:txBody>
          <a:bodyPr wrap="square" rtlCol="0">
            <a:spAutoFit/>
          </a:bodyPr>
          <a:lstStyle/>
          <a:p>
            <a:pPr marR="25060" algn="l"/>
            <a:r>
              <a:rPr lang="de-DE" sz="1800" b="0" i="0" u="none" strike="noStrike" baseline="0" dirty="0">
                <a:solidFill>
                  <a:srgbClr val="FFFFFF"/>
                </a:solidFill>
                <a:latin typeface="Calibri" panose="020F0502020204030204" pitchFamily="34" charset="0"/>
              </a:rPr>
              <a:t>Bei der nächsten Sportlerehrung im Vogelsbergkreis wollen wir mit einer durchgängigen Gestaltung der Seiten aller Vereine auftreten.</a:t>
            </a:r>
          </a:p>
          <a:p>
            <a:pPr marR="8350" algn="l"/>
            <a:endParaRPr lang="de-DE" sz="1800" b="0" i="0" u="none" strike="noStrike" baseline="0" dirty="0">
              <a:solidFill>
                <a:srgbClr val="FFFFFF"/>
              </a:solidFill>
              <a:latin typeface="Calibri" panose="020F0502020204030204" pitchFamily="34" charset="0"/>
            </a:endParaRPr>
          </a:p>
          <a:p>
            <a:pPr marR="8350" algn="l"/>
            <a:r>
              <a:rPr lang="de-DE" sz="1800" b="0" i="0" u="none" strike="noStrike" baseline="0" dirty="0">
                <a:solidFill>
                  <a:srgbClr val="FFFFFF"/>
                </a:solidFill>
                <a:latin typeface="Calibri" panose="020F0502020204030204" pitchFamily="34" charset="0"/>
              </a:rPr>
              <a:t>Dies betrifft: </a:t>
            </a:r>
          </a:p>
          <a:p>
            <a:pPr marR="8350" algn="l"/>
            <a:r>
              <a:rPr lang="de-DE" sz="1800" b="0" i="0" u="none" strike="noStrike" baseline="0" dirty="0">
                <a:solidFill>
                  <a:srgbClr val="FFFFFF"/>
                </a:solidFill>
                <a:latin typeface="Calibri" panose="020F0502020204030204" pitchFamily="34" charset="0"/>
              </a:rPr>
              <a:t>a)   den inhaltlichen Ablauf der Seiten mit den zu ehrenden </a:t>
            </a:r>
            <a:r>
              <a:rPr lang="de-DE" sz="1800" b="0" i="0" u="none" strike="noStrike" baseline="0" dirty="0" err="1">
                <a:solidFill>
                  <a:srgbClr val="FFFFFF"/>
                </a:solidFill>
                <a:latin typeface="Calibri" panose="020F0502020204030204" pitchFamily="34" charset="0"/>
              </a:rPr>
              <a:t>Sportlern:innen</a:t>
            </a:r>
            <a:r>
              <a:rPr lang="de-DE" sz="1800" b="0" i="0" u="none" strike="noStrike" baseline="0" dirty="0">
                <a:solidFill>
                  <a:srgbClr val="FFFFFF"/>
                </a:solidFill>
                <a:latin typeface="Calibri" panose="020F0502020204030204" pitchFamily="34" charset="0"/>
              </a:rPr>
              <a:t> und den</a:t>
            </a:r>
            <a:br>
              <a:rPr lang="de-DE" sz="1800" b="0" i="0" u="none" strike="noStrike" baseline="0" dirty="0">
                <a:solidFill>
                  <a:srgbClr val="FFFFFF"/>
                </a:solidFill>
                <a:latin typeface="Calibri" panose="020F0502020204030204" pitchFamily="34" charset="0"/>
              </a:rPr>
            </a:br>
            <a:r>
              <a:rPr lang="de-DE" sz="1800" b="0" i="0" u="none" strike="noStrike" baseline="0" dirty="0">
                <a:solidFill>
                  <a:srgbClr val="FFFFFF"/>
                </a:solidFill>
                <a:latin typeface="Calibri" panose="020F0502020204030204" pitchFamily="34" charset="0"/>
              </a:rPr>
              <a:t>       </a:t>
            </a:r>
            <a:r>
              <a:rPr lang="de-DE" sz="1800" b="0" i="0" u="none" strike="noStrike" baseline="0" dirty="0" err="1">
                <a:solidFill>
                  <a:srgbClr val="FFFFFF"/>
                </a:solidFill>
                <a:latin typeface="Calibri" panose="020F0502020204030204" pitchFamily="34" charset="0"/>
              </a:rPr>
              <a:t>gestalterischenAufbau</a:t>
            </a:r>
            <a:r>
              <a:rPr lang="de-DE" sz="1800" b="0" i="0" u="none" strike="noStrike" baseline="0" dirty="0">
                <a:solidFill>
                  <a:srgbClr val="FFFFFF"/>
                </a:solidFill>
                <a:latin typeface="Calibri" panose="020F0502020204030204" pitchFamily="34" charset="0"/>
              </a:rPr>
              <a:t> in Form einer PowerPoint-Gestaltungvorlage</a:t>
            </a:r>
          </a:p>
          <a:p>
            <a:pPr marL="342900" marR="31320" indent="-342900" algn="l">
              <a:buAutoNum type="alphaLcParenR" startAt="2"/>
            </a:pPr>
            <a:r>
              <a:rPr lang="de-DE" sz="1800" b="0" i="0" u="none" strike="noStrike" baseline="0" dirty="0">
                <a:solidFill>
                  <a:srgbClr val="FFFFFF"/>
                </a:solidFill>
                <a:latin typeface="Calibri" panose="020F0502020204030204" pitchFamily="34" charset="0"/>
              </a:rPr>
              <a:t>die Typografie -sprich die Art der Schrift und die Schriftgröße auf den </a:t>
            </a:r>
            <a:r>
              <a:rPr lang="de-DE" sz="1800" b="0" i="0" u="none" strike="noStrike" baseline="0" dirty="0" err="1">
                <a:solidFill>
                  <a:srgbClr val="FFFFFF"/>
                </a:solidFill>
                <a:latin typeface="Calibri" panose="020F0502020204030204" pitchFamily="34" charset="0"/>
              </a:rPr>
              <a:t>Einzelseitenc</a:t>
            </a:r>
            <a:r>
              <a:rPr lang="de-DE" sz="1800" b="0" i="0" u="none" strike="noStrike" baseline="0" dirty="0">
                <a:solidFill>
                  <a:srgbClr val="FFFFFF"/>
                </a:solidFill>
                <a:latin typeface="Calibri" panose="020F0502020204030204" pitchFamily="34" charset="0"/>
              </a:rPr>
              <a:t>) die Darstellung</a:t>
            </a:r>
            <a:br>
              <a:rPr lang="de-DE" sz="1800" b="0" i="0" u="none" strike="noStrike" baseline="0" dirty="0">
                <a:solidFill>
                  <a:srgbClr val="FFFFFF"/>
                </a:solidFill>
                <a:latin typeface="Calibri" panose="020F0502020204030204" pitchFamily="34" charset="0"/>
              </a:rPr>
            </a:br>
            <a:r>
              <a:rPr lang="de-DE" sz="1800" b="0" i="0" u="none" strike="noStrike" baseline="0" dirty="0">
                <a:solidFill>
                  <a:srgbClr val="FFFFFF"/>
                </a:solidFill>
                <a:latin typeface="Calibri" panose="020F0502020204030204" pitchFamily="34" charset="0"/>
              </a:rPr>
              <a:t>und Beschriftung der Fotos von Mannschaften und Einzelsportlern</a:t>
            </a:r>
          </a:p>
          <a:p>
            <a:pPr marL="342900" marR="31320" indent="-342900" algn="l">
              <a:buAutoNum type="alphaLcParenR" startAt="2"/>
            </a:pPr>
            <a:endParaRPr lang="de-DE" sz="1800" b="0" i="0" u="none" strike="noStrike" baseline="0" dirty="0">
              <a:solidFill>
                <a:srgbClr val="FFFFFF"/>
              </a:solidFill>
              <a:latin typeface="Calibri" panose="020F0502020204030204" pitchFamily="34" charset="0"/>
            </a:endParaRPr>
          </a:p>
          <a:p>
            <a:pPr marR="11020" algn="l"/>
            <a:r>
              <a:rPr lang="de-DE" sz="1800" b="0" i="0" u="none" strike="noStrike" baseline="0" dirty="0">
                <a:solidFill>
                  <a:srgbClr val="FFFFFF"/>
                </a:solidFill>
                <a:latin typeface="Calibri" panose="020F0502020204030204" pitchFamily="34" charset="0"/>
              </a:rPr>
              <a:t>Diese Seiten dienen als Leitfaden für die Gestaltung Ihrer Seiten. Auf unserer Homepage wird Ihnen die PowerPoint-Vorlage zum Download und dann zur Bearbeitung zur Verfügung gestellt. In diese müssen dann nur noch die Bilder und Texte zu den zu Ehrenden eingebunden bzw. eingetragen werden. Hierbei bitte die Vorgaben der Schrift (Art und Größe) beibehalten und die Platzhaltertexte einfach über-schreiben. Dies gilt auch für die Fotos. Hier bitte die Platzhalterfotos durch die der eigenen </a:t>
            </a:r>
            <a:r>
              <a:rPr lang="de-DE" sz="1800" b="0" i="0" u="none" strike="noStrike" baseline="0" dirty="0" err="1">
                <a:solidFill>
                  <a:srgbClr val="FFFFFF"/>
                </a:solidFill>
                <a:latin typeface="Calibri" panose="020F0502020204030204" pitchFamily="34" charset="0"/>
              </a:rPr>
              <a:t>Sportler:innen</a:t>
            </a:r>
            <a:r>
              <a:rPr lang="de-DE" sz="1800" b="0" i="0" u="none" strike="noStrike" baseline="0" dirty="0">
                <a:solidFill>
                  <a:srgbClr val="FFFFFF"/>
                </a:solidFill>
                <a:latin typeface="Calibri" panose="020F0502020204030204" pitchFamily="34" charset="0"/>
              </a:rPr>
              <a:t> ersetzen. HINWEIS: Sollten in Ihrem Verein in einer Ehrungsklasse mehrere Personen zu ehren sein, verteilen Sie diese bitte auf mehrere Folien. </a:t>
            </a:r>
            <a:endParaRPr lang="de-DE" dirty="0"/>
          </a:p>
        </p:txBody>
      </p:sp>
    </p:spTree>
    <p:extLst>
      <p:ext uri="{BB962C8B-B14F-4D97-AF65-F5344CB8AC3E}">
        <p14:creationId xmlns:p14="http://schemas.microsoft.com/office/powerpoint/2010/main" val="2415279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Kreismeisterschaften</a:t>
            </a:r>
            <a:endParaRPr lang="de-DE" sz="4400" dirty="0">
              <a:latin typeface="Sportiv" panose="020B0500000000000000" pitchFamily="34" charset="0"/>
            </a:endParaRPr>
          </a:p>
        </p:txBody>
      </p:sp>
      <p:sp>
        <p:nvSpPr>
          <p:cNvPr id="6" name="Textfeld 5">
            <a:extLst>
              <a:ext uri="{FF2B5EF4-FFF2-40B4-BE49-F238E27FC236}">
                <a16:creationId xmlns:a16="http://schemas.microsoft.com/office/drawing/2014/main" id="{BB1CE960-B8B5-4239-844E-D7ED71945B2B}"/>
              </a:ext>
            </a:extLst>
          </p:cNvPr>
          <p:cNvSpPr txBox="1"/>
          <p:nvPr/>
        </p:nvSpPr>
        <p:spPr>
          <a:xfrm>
            <a:off x="1404814" y="2525225"/>
            <a:ext cx="9919678" cy="2958182"/>
          </a:xfrm>
          <a:prstGeom prst="rect">
            <a:avLst/>
          </a:prstGeom>
          <a:noFill/>
        </p:spPr>
        <p:txBody>
          <a:bodyPr wrap="square">
            <a:spAutoFit/>
          </a:bodyPr>
          <a:lstStyle/>
          <a:p>
            <a:pPr>
              <a:lnSpc>
                <a:spcPct val="107000"/>
              </a:lnSpc>
              <a:spcAft>
                <a:spcPts val="800"/>
              </a:spcAft>
            </a:pPr>
            <a:r>
              <a:rPr lang="de-DE" sz="4400" dirty="0">
                <a:effectLst/>
                <a:latin typeface="Calibri" panose="020F0502020204030204" pitchFamily="34" charset="0"/>
                <a:ea typeface="Calibri" panose="020F0502020204030204" pitchFamily="34" charset="0"/>
                <a:cs typeface="Times New Roman" panose="02020603050405020304" pitchFamily="18" charset="0"/>
              </a:rPr>
              <a:t>Jugendmannschaften (nur ab 10 Jahren, weiblich und männlich - keine Einzelsieger und keine Erwachsene) die auf Kreisebene </a:t>
            </a:r>
            <a:r>
              <a:rPr lang="de-DE" sz="4400" dirty="0">
                <a:latin typeface="Calibri" panose="020F0502020204030204" pitchFamily="34" charset="0"/>
                <a:ea typeface="Calibri" panose="020F0502020204030204" pitchFamily="34" charset="0"/>
                <a:cs typeface="Times New Roman" panose="02020603050405020304" pitchFamily="18" charset="0"/>
              </a:rPr>
              <a:t>eine Meisterschaft errungen</a:t>
            </a:r>
            <a:r>
              <a:rPr lang="de-DE" sz="4400" dirty="0">
                <a:effectLst/>
                <a:latin typeface="Calibri" panose="020F0502020204030204" pitchFamily="34" charset="0"/>
                <a:ea typeface="Calibri" panose="020F0502020204030204" pitchFamily="34" charset="0"/>
                <a:cs typeface="Times New Roman" panose="02020603050405020304" pitchFamily="18" charset="0"/>
              </a:rPr>
              <a:t> haben </a:t>
            </a:r>
          </a:p>
        </p:txBody>
      </p:sp>
    </p:spTree>
    <p:extLst>
      <p:ext uri="{BB962C8B-B14F-4D97-AF65-F5344CB8AC3E}">
        <p14:creationId xmlns:p14="http://schemas.microsoft.com/office/powerpoint/2010/main" val="94377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Kreismeisterschaften </a:t>
            </a:r>
            <a:endParaRPr lang="de-DE" sz="4400" dirty="0">
              <a:latin typeface="Sportiv" panose="020B0500000000000000" pitchFamily="34" charset="0"/>
            </a:endParaRPr>
          </a:p>
        </p:txBody>
      </p:sp>
      <p:sp>
        <p:nvSpPr>
          <p:cNvPr id="8" name="Textfeld 7">
            <a:extLst>
              <a:ext uri="{FF2B5EF4-FFF2-40B4-BE49-F238E27FC236}">
                <a16:creationId xmlns:a16="http://schemas.microsoft.com/office/drawing/2014/main" id="{1F767B94-2524-4A3B-B92E-15DB5A40C172}"/>
              </a:ext>
            </a:extLst>
          </p:cNvPr>
          <p:cNvSpPr txBox="1"/>
          <p:nvPr/>
        </p:nvSpPr>
        <p:spPr>
          <a:xfrm>
            <a:off x="1380835" y="4684357"/>
            <a:ext cx="3819848" cy="1323439"/>
          </a:xfrm>
          <a:prstGeom prst="rect">
            <a:avLst/>
          </a:prstGeom>
          <a:noFill/>
        </p:spPr>
        <p:txBody>
          <a:bodyPr wrap="square" rtlCol="0">
            <a:spAutoFit/>
          </a:bodyPr>
          <a:lstStyle/>
          <a:p>
            <a:r>
              <a:rPr lang="de-DE" sz="2000" b="1" dirty="0">
                <a:latin typeface="Calibri" panose="020F0502020204030204" pitchFamily="34" charset="0"/>
                <a:cs typeface="Calibri" panose="020F0502020204030204" pitchFamily="34" charset="0"/>
              </a:rPr>
              <a:t>Verein: 	</a:t>
            </a:r>
            <a:br>
              <a:rPr lang="de-DE" sz="2000" b="1" dirty="0">
                <a:latin typeface="Calibri" panose="020F0502020204030204" pitchFamily="34" charset="0"/>
                <a:cs typeface="Calibri" panose="020F0502020204030204" pitchFamily="34" charset="0"/>
              </a:rPr>
            </a:br>
            <a:r>
              <a:rPr lang="de-DE" sz="2000" b="1" dirty="0">
                <a:latin typeface="Calibri" panose="020F0502020204030204" pitchFamily="34" charset="0"/>
                <a:cs typeface="Calibri" panose="020F0502020204030204" pitchFamily="34" charset="0"/>
              </a:rPr>
              <a:t>SV Grau-Hallenberg 2015 e.V.</a:t>
            </a:r>
          </a:p>
          <a:p>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Tischtennis </a:t>
            </a:r>
          </a:p>
        </p:txBody>
      </p:sp>
      <p:sp>
        <p:nvSpPr>
          <p:cNvPr id="14" name="Textfeld 13">
            <a:extLst>
              <a:ext uri="{FF2B5EF4-FFF2-40B4-BE49-F238E27FC236}">
                <a16:creationId xmlns:a16="http://schemas.microsoft.com/office/drawing/2014/main" id="{5E3EFA4D-A8E9-4359-B0FE-95D279B47DF0}"/>
              </a:ext>
            </a:extLst>
          </p:cNvPr>
          <p:cNvSpPr txBox="1"/>
          <p:nvPr/>
        </p:nvSpPr>
        <p:spPr>
          <a:xfrm>
            <a:off x="6331757" y="4937774"/>
            <a:ext cx="4655375" cy="1077218"/>
          </a:xfrm>
          <a:prstGeom prst="rect">
            <a:avLst/>
          </a:prstGeom>
          <a:noFill/>
        </p:spPr>
        <p:txBody>
          <a:bodyPr wrap="square" rtlCol="0">
            <a:spAutoFit/>
          </a:bodyPr>
          <a:lstStyle/>
          <a:p>
            <a:r>
              <a:rPr lang="de-DE" sz="1600" dirty="0">
                <a:latin typeface="Calibri" panose="020F0502020204030204" pitchFamily="34" charset="0"/>
                <a:cs typeface="Calibri" panose="020F0502020204030204" pitchFamily="34" charset="0"/>
              </a:rPr>
              <a:t>Erfolge: 	Kreismeister Jugend B (links)</a:t>
            </a:r>
          </a:p>
          <a:p>
            <a:endParaRPr lang="de-DE" sz="1600" dirty="0">
              <a:latin typeface="Calibri" panose="020F0502020204030204" pitchFamily="34" charset="0"/>
              <a:cs typeface="Calibri" panose="020F0502020204030204" pitchFamily="34" charset="0"/>
            </a:endParaRPr>
          </a:p>
          <a:p>
            <a:r>
              <a:rPr lang="de-DE" sz="1600" dirty="0">
                <a:latin typeface="Calibri" panose="020F0502020204030204" pitchFamily="34" charset="0"/>
                <a:cs typeface="Calibri" panose="020F0502020204030204" pitchFamily="34" charset="0"/>
              </a:rPr>
              <a:t>Erfolge: 	Kreismeister Schüler A (rechts) </a:t>
            </a:r>
          </a:p>
          <a:p>
            <a:endParaRPr lang="de-DE" sz="1600" dirty="0">
              <a:latin typeface="Calibri" panose="020F0502020204030204" pitchFamily="34" charset="0"/>
              <a:cs typeface="Calibri" panose="020F0502020204030204" pitchFamily="34" charset="0"/>
            </a:endParaRPr>
          </a:p>
        </p:txBody>
      </p:sp>
      <p:pic>
        <p:nvPicPr>
          <p:cNvPr id="4" name="Grafik 3" descr="Ein Bild, das Person, Himmel, Baum, draußen enthält.&#10;&#10;Automatisch generierte Beschreibung">
            <a:extLst>
              <a:ext uri="{FF2B5EF4-FFF2-40B4-BE49-F238E27FC236}">
                <a16:creationId xmlns:a16="http://schemas.microsoft.com/office/drawing/2014/main" id="{14360D3D-D836-4B46-9F1D-532D5CF0530C}"/>
              </a:ext>
            </a:extLst>
          </p:cNvPr>
          <p:cNvPicPr>
            <a:picLocks noChangeAspect="1"/>
          </p:cNvPicPr>
          <p:nvPr/>
        </p:nvPicPr>
        <p:blipFill>
          <a:blip r:embed="rId3"/>
          <a:stretch>
            <a:fillRect/>
          </a:stretch>
        </p:blipFill>
        <p:spPr>
          <a:xfrm>
            <a:off x="1501895" y="1897809"/>
            <a:ext cx="4031398" cy="2686908"/>
          </a:xfrm>
          <a:prstGeom prst="rect">
            <a:avLst/>
          </a:prstGeom>
        </p:spPr>
      </p:pic>
      <p:pic>
        <p:nvPicPr>
          <p:cNvPr id="7" name="Grafik 6" descr="Ein Bild, das Gras, Person, draußen, Gruppe enthält.&#10;&#10;Automatisch generierte Beschreibung">
            <a:extLst>
              <a:ext uri="{FF2B5EF4-FFF2-40B4-BE49-F238E27FC236}">
                <a16:creationId xmlns:a16="http://schemas.microsoft.com/office/drawing/2014/main" id="{12E62A52-6850-409B-988D-CBACBF2E4EDA}"/>
              </a:ext>
            </a:extLst>
          </p:cNvPr>
          <p:cNvPicPr>
            <a:picLocks noChangeAspect="1"/>
          </p:cNvPicPr>
          <p:nvPr/>
        </p:nvPicPr>
        <p:blipFill>
          <a:blip r:embed="rId4"/>
          <a:stretch>
            <a:fillRect/>
          </a:stretch>
        </p:blipFill>
        <p:spPr>
          <a:xfrm>
            <a:off x="6452154" y="1902137"/>
            <a:ext cx="3948262" cy="2686908"/>
          </a:xfrm>
          <a:prstGeom prst="rect">
            <a:avLst/>
          </a:prstGeom>
        </p:spPr>
      </p:pic>
    </p:spTree>
    <p:extLst>
      <p:ext uri="{BB962C8B-B14F-4D97-AF65-F5344CB8AC3E}">
        <p14:creationId xmlns:p14="http://schemas.microsoft.com/office/powerpoint/2010/main" val="266960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Kreismeisterschaften</a:t>
            </a:r>
            <a:endParaRPr lang="de-DE" sz="4400" dirty="0">
              <a:latin typeface="Sportiv" panose="020B0500000000000000" pitchFamily="34" charset="0"/>
            </a:endParaRPr>
          </a:p>
        </p:txBody>
      </p:sp>
      <p:sp>
        <p:nvSpPr>
          <p:cNvPr id="6" name="Textfeld 5">
            <a:extLst>
              <a:ext uri="{FF2B5EF4-FFF2-40B4-BE49-F238E27FC236}">
                <a16:creationId xmlns:a16="http://schemas.microsoft.com/office/drawing/2014/main" id="{BB1CE960-B8B5-4239-844E-D7ED71945B2B}"/>
              </a:ext>
            </a:extLst>
          </p:cNvPr>
          <p:cNvSpPr txBox="1"/>
          <p:nvPr/>
        </p:nvSpPr>
        <p:spPr>
          <a:xfrm>
            <a:off x="1404814" y="2525225"/>
            <a:ext cx="9919678" cy="2958182"/>
          </a:xfrm>
          <a:prstGeom prst="rect">
            <a:avLst/>
          </a:prstGeom>
          <a:noFill/>
        </p:spPr>
        <p:txBody>
          <a:bodyPr wrap="square">
            <a:spAutoFit/>
          </a:bodyPr>
          <a:lstStyle/>
          <a:p>
            <a:pPr>
              <a:lnSpc>
                <a:spcPct val="107000"/>
              </a:lnSpc>
              <a:spcAft>
                <a:spcPts val="800"/>
              </a:spcAft>
            </a:pPr>
            <a:r>
              <a:rPr lang="de-DE" sz="4400" dirty="0" err="1">
                <a:effectLst/>
                <a:latin typeface="Calibri" panose="020F0502020204030204" pitchFamily="34" charset="0"/>
                <a:ea typeface="Calibri" panose="020F0502020204030204" pitchFamily="34" charset="0"/>
                <a:cs typeface="Times New Roman" panose="02020603050405020304" pitchFamily="18" charset="0"/>
              </a:rPr>
              <a:t>Kreismeister:innen</a:t>
            </a:r>
            <a:r>
              <a:rPr lang="de-DE" sz="4400" dirty="0">
                <a:effectLst/>
                <a:latin typeface="Calibri" panose="020F0502020204030204" pitchFamily="34" charset="0"/>
                <a:ea typeface="Calibri" panose="020F0502020204030204" pitchFamily="34" charset="0"/>
                <a:cs typeface="Times New Roman" panose="02020603050405020304" pitchFamily="18" charset="0"/>
              </a:rPr>
              <a:t> sofern die Meister-</a:t>
            </a:r>
            <a:r>
              <a:rPr lang="de-DE" sz="4400" dirty="0" err="1">
                <a:effectLst/>
                <a:latin typeface="Calibri" panose="020F0502020204030204" pitchFamily="34" charset="0"/>
                <a:ea typeface="Calibri" panose="020F0502020204030204" pitchFamily="34" charset="0"/>
                <a:cs typeface="Times New Roman" panose="02020603050405020304" pitchFamily="18" charset="0"/>
              </a:rPr>
              <a:t>schaft</a:t>
            </a:r>
            <a:r>
              <a:rPr lang="de-DE" sz="4400" dirty="0">
                <a:effectLst/>
                <a:latin typeface="Calibri" panose="020F0502020204030204" pitchFamily="34" charset="0"/>
                <a:ea typeface="Calibri" panose="020F0502020204030204" pitchFamily="34" charset="0"/>
                <a:cs typeface="Times New Roman" panose="02020603050405020304" pitchFamily="18" charset="0"/>
              </a:rPr>
              <a:t> der letzte Wettkampf vor den Landesmeisterschaften ist, Bsp. </a:t>
            </a:r>
            <a:r>
              <a:rPr lang="de-DE" sz="4400">
                <a:effectLst/>
                <a:latin typeface="Calibri" panose="020F0502020204030204" pitchFamily="34" charset="0"/>
                <a:ea typeface="Calibri" panose="020F0502020204030204" pitchFamily="34" charset="0"/>
                <a:cs typeface="Times New Roman" panose="02020603050405020304" pitchFamily="18" charset="0"/>
              </a:rPr>
              <a:t>Reitsport </a:t>
            </a:r>
            <a:r>
              <a:rPr lang="de-DE" sz="4400" dirty="0">
                <a:effectLst/>
                <a:latin typeface="Calibri" panose="020F0502020204030204" pitchFamily="34" charset="0"/>
                <a:ea typeface="Calibri" panose="020F0502020204030204" pitchFamily="34" charset="0"/>
                <a:cs typeface="Times New Roman" panose="02020603050405020304" pitchFamily="18" charset="0"/>
              </a:rPr>
              <a:t>(</a:t>
            </a:r>
            <a:r>
              <a:rPr lang="de-DE" sz="4400" dirty="0" err="1">
                <a:effectLst/>
                <a:latin typeface="Calibri" panose="020F0502020204030204" pitchFamily="34" charset="0"/>
                <a:ea typeface="Calibri" panose="020F0502020204030204" pitchFamily="34" charset="0"/>
                <a:cs typeface="Times New Roman" panose="02020603050405020304" pitchFamily="18" charset="0"/>
              </a:rPr>
              <a:t>Einzellfallentscheidung</a:t>
            </a:r>
            <a:r>
              <a:rPr lang="de-DE" sz="44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1837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Kreismeisterschaften </a:t>
            </a:r>
            <a:endParaRPr lang="de-DE" sz="4400" dirty="0">
              <a:latin typeface="Sportiv" panose="020B0500000000000000" pitchFamily="34" charset="0"/>
            </a:endParaRPr>
          </a:p>
        </p:txBody>
      </p:sp>
      <p:sp>
        <p:nvSpPr>
          <p:cNvPr id="8" name="Textfeld 7">
            <a:extLst>
              <a:ext uri="{FF2B5EF4-FFF2-40B4-BE49-F238E27FC236}">
                <a16:creationId xmlns:a16="http://schemas.microsoft.com/office/drawing/2014/main" id="{1F767B94-2524-4A3B-B92E-15DB5A40C172}"/>
              </a:ext>
            </a:extLst>
          </p:cNvPr>
          <p:cNvSpPr txBox="1"/>
          <p:nvPr/>
        </p:nvSpPr>
        <p:spPr>
          <a:xfrm>
            <a:off x="1380835" y="4684357"/>
            <a:ext cx="3819848" cy="1323439"/>
          </a:xfrm>
          <a:prstGeom prst="rect">
            <a:avLst/>
          </a:prstGeom>
          <a:noFill/>
        </p:spPr>
        <p:txBody>
          <a:bodyPr wrap="square" rtlCol="0">
            <a:spAutoFit/>
          </a:bodyPr>
          <a:lstStyle/>
          <a:p>
            <a:r>
              <a:rPr lang="de-DE" sz="2000" b="1" dirty="0">
                <a:latin typeface="Calibri" panose="020F0502020204030204" pitchFamily="34" charset="0"/>
                <a:cs typeface="Calibri" panose="020F0502020204030204" pitchFamily="34" charset="0"/>
              </a:rPr>
              <a:t>Verein: 	</a:t>
            </a:r>
            <a:br>
              <a:rPr lang="de-DE" sz="2000" b="1" dirty="0">
                <a:latin typeface="Calibri" panose="020F0502020204030204" pitchFamily="34" charset="0"/>
                <a:cs typeface="Calibri" panose="020F0502020204030204" pitchFamily="34" charset="0"/>
              </a:rPr>
            </a:br>
            <a:r>
              <a:rPr lang="de-DE" sz="2000" b="1" dirty="0">
                <a:latin typeface="Calibri" panose="020F0502020204030204" pitchFamily="34" charset="0"/>
                <a:cs typeface="Calibri" panose="020F0502020204030204" pitchFamily="34" charset="0"/>
              </a:rPr>
              <a:t>Reitsport Ried e.V.</a:t>
            </a:r>
          </a:p>
          <a:p>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Reitsport </a:t>
            </a:r>
          </a:p>
        </p:txBody>
      </p:sp>
      <p:pic>
        <p:nvPicPr>
          <p:cNvPr id="6" name="Grafik 5">
            <a:extLst>
              <a:ext uri="{FF2B5EF4-FFF2-40B4-BE49-F238E27FC236}">
                <a16:creationId xmlns:a16="http://schemas.microsoft.com/office/drawing/2014/main" id="{2854C7F2-ACED-4FAF-B58C-BDE08083554C}"/>
              </a:ext>
            </a:extLst>
          </p:cNvPr>
          <p:cNvPicPr>
            <a:picLocks noChangeAspect="1"/>
          </p:cNvPicPr>
          <p:nvPr/>
        </p:nvPicPr>
        <p:blipFill>
          <a:blip r:embed="rId3"/>
          <a:srcRect/>
          <a:stretch/>
        </p:blipFill>
        <p:spPr>
          <a:xfrm>
            <a:off x="1477792" y="1862235"/>
            <a:ext cx="4130204" cy="2758059"/>
          </a:xfrm>
          <a:prstGeom prst="rect">
            <a:avLst/>
          </a:prstGeom>
        </p:spPr>
      </p:pic>
      <p:sp>
        <p:nvSpPr>
          <p:cNvPr id="14" name="Textfeld 13">
            <a:extLst>
              <a:ext uri="{FF2B5EF4-FFF2-40B4-BE49-F238E27FC236}">
                <a16:creationId xmlns:a16="http://schemas.microsoft.com/office/drawing/2014/main" id="{5E3EFA4D-A8E9-4359-B0FE-95D279B47DF0}"/>
              </a:ext>
            </a:extLst>
          </p:cNvPr>
          <p:cNvSpPr txBox="1"/>
          <p:nvPr/>
        </p:nvSpPr>
        <p:spPr>
          <a:xfrm>
            <a:off x="7879203" y="4684357"/>
            <a:ext cx="4655375" cy="1569660"/>
          </a:xfrm>
          <a:prstGeom prst="rect">
            <a:avLst/>
          </a:prstGeom>
          <a:noFill/>
        </p:spPr>
        <p:txBody>
          <a:bodyPr wrap="square" rtlCol="0">
            <a:spAutoFit/>
          </a:bodyPr>
          <a:lstStyle/>
          <a:p>
            <a:r>
              <a:rPr lang="de-DE" sz="1600" dirty="0">
                <a:latin typeface="Calibri" panose="020F0502020204030204" pitchFamily="34" charset="0"/>
                <a:cs typeface="Calibri" panose="020F0502020204030204" pitchFamily="34" charset="0"/>
              </a:rPr>
              <a:t>Name:	Annika Klemm</a:t>
            </a:r>
          </a:p>
          <a:p>
            <a:r>
              <a:rPr lang="de-DE" sz="1600" dirty="0">
                <a:latin typeface="Calibri" panose="020F0502020204030204" pitchFamily="34" charset="0"/>
                <a:cs typeface="Calibri" panose="020F0502020204030204" pitchFamily="34" charset="0"/>
              </a:rPr>
              <a:t>Erfolge: 	Kreismeister ????</a:t>
            </a:r>
          </a:p>
          <a:p>
            <a:endParaRPr lang="de-DE" sz="1600" dirty="0">
              <a:latin typeface="Calibri" panose="020F0502020204030204" pitchFamily="34" charset="0"/>
              <a:cs typeface="Calibri" panose="020F0502020204030204" pitchFamily="34" charset="0"/>
            </a:endParaRPr>
          </a:p>
          <a:p>
            <a:r>
              <a:rPr lang="de-DE" sz="1600" dirty="0">
                <a:latin typeface="Calibri" panose="020F0502020204030204" pitchFamily="34" charset="0"/>
                <a:cs typeface="Calibri" panose="020F0502020204030204" pitchFamily="34" charset="0"/>
              </a:rPr>
              <a:t>Erfolg:	Dressur Mannschaft ????</a:t>
            </a:r>
          </a:p>
          <a:p>
            <a:r>
              <a:rPr lang="de-DE" sz="1600" dirty="0">
                <a:latin typeface="Calibri" panose="020F0502020204030204" pitchFamily="34" charset="0"/>
                <a:cs typeface="Calibri" panose="020F0502020204030204" pitchFamily="34" charset="0"/>
              </a:rPr>
              <a:t>Namen: 	????</a:t>
            </a:r>
          </a:p>
          <a:p>
            <a:endParaRPr lang="de-DE" sz="1600" dirty="0">
              <a:latin typeface="Calibri" panose="020F0502020204030204" pitchFamily="34" charset="0"/>
              <a:cs typeface="Calibri" panose="020F0502020204030204" pitchFamily="34" charset="0"/>
            </a:endParaRPr>
          </a:p>
        </p:txBody>
      </p:sp>
      <p:pic>
        <p:nvPicPr>
          <p:cNvPr id="7" name="Grafik 6" descr="Ein Bild, das Baum, draußen, Pferd, Boden enthält.&#10;&#10;Automatisch generierte Beschreibung">
            <a:extLst>
              <a:ext uri="{FF2B5EF4-FFF2-40B4-BE49-F238E27FC236}">
                <a16:creationId xmlns:a16="http://schemas.microsoft.com/office/drawing/2014/main" id="{F6094067-9970-4402-A10C-38CAAFAACE15}"/>
              </a:ext>
            </a:extLst>
          </p:cNvPr>
          <p:cNvPicPr>
            <a:picLocks noChangeAspect="1"/>
          </p:cNvPicPr>
          <p:nvPr/>
        </p:nvPicPr>
        <p:blipFill>
          <a:blip r:embed="rId4"/>
          <a:stretch>
            <a:fillRect/>
          </a:stretch>
        </p:blipFill>
        <p:spPr>
          <a:xfrm>
            <a:off x="6222140" y="1841250"/>
            <a:ext cx="4165312" cy="2779044"/>
          </a:xfrm>
          <a:prstGeom prst="rect">
            <a:avLst/>
          </a:prstGeom>
        </p:spPr>
      </p:pic>
    </p:spTree>
    <p:extLst>
      <p:ext uri="{BB962C8B-B14F-4D97-AF65-F5344CB8AC3E}">
        <p14:creationId xmlns:p14="http://schemas.microsoft.com/office/powerpoint/2010/main" val="2253808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Bezirksmeisterschaften</a:t>
            </a:r>
            <a:endParaRPr lang="de-DE" sz="4400" dirty="0">
              <a:latin typeface="Sportiv" panose="020B0500000000000000" pitchFamily="34" charset="0"/>
            </a:endParaRPr>
          </a:p>
        </p:txBody>
      </p:sp>
      <p:sp>
        <p:nvSpPr>
          <p:cNvPr id="6" name="Textfeld 5">
            <a:extLst>
              <a:ext uri="{FF2B5EF4-FFF2-40B4-BE49-F238E27FC236}">
                <a16:creationId xmlns:a16="http://schemas.microsoft.com/office/drawing/2014/main" id="{BB1CE960-B8B5-4239-844E-D7ED71945B2B}"/>
              </a:ext>
            </a:extLst>
          </p:cNvPr>
          <p:cNvSpPr txBox="1"/>
          <p:nvPr/>
        </p:nvSpPr>
        <p:spPr>
          <a:xfrm>
            <a:off x="1404814" y="2525225"/>
            <a:ext cx="9919678" cy="2233688"/>
          </a:xfrm>
          <a:prstGeom prst="rect">
            <a:avLst/>
          </a:prstGeom>
          <a:noFill/>
        </p:spPr>
        <p:txBody>
          <a:bodyPr wrap="square">
            <a:spAutoFit/>
          </a:bodyPr>
          <a:lstStyle/>
          <a:p>
            <a:pPr>
              <a:lnSpc>
                <a:spcPct val="107000"/>
              </a:lnSpc>
              <a:spcAft>
                <a:spcPts val="800"/>
              </a:spcAft>
            </a:pPr>
            <a:r>
              <a:rPr lang="de-DE" sz="4400" dirty="0">
                <a:latin typeface="Calibri" panose="020F0502020204030204" pitchFamily="34" charset="0"/>
                <a:ea typeface="Calibri" panose="020F0502020204030204" pitchFamily="34" charset="0"/>
                <a:cs typeface="Times New Roman" panose="02020603050405020304" pitchFamily="18" charset="0"/>
              </a:rPr>
              <a:t>Nur </a:t>
            </a:r>
            <a:r>
              <a:rPr lang="de-DE" sz="4400" dirty="0" err="1">
                <a:effectLst/>
                <a:latin typeface="Calibri" panose="020F0502020204030204" pitchFamily="34" charset="0"/>
                <a:ea typeface="Calibri" panose="020F0502020204030204" pitchFamily="34" charset="0"/>
                <a:cs typeface="Times New Roman" panose="02020603050405020304" pitchFamily="18" charset="0"/>
              </a:rPr>
              <a:t>Meister:innen</a:t>
            </a:r>
            <a:r>
              <a:rPr lang="de-DE" sz="4400" dirty="0">
                <a:effectLst/>
                <a:latin typeface="Calibri" panose="020F0502020204030204" pitchFamily="34" charset="0"/>
                <a:ea typeface="Calibri" panose="020F0502020204030204" pitchFamily="34" charset="0"/>
                <a:cs typeface="Times New Roman" panose="02020603050405020304" pitchFamily="18" charset="0"/>
              </a:rPr>
              <a:t> die den Vogelsbergkreis auf Bezirks-/Gau- oder Regionalebene erfolgreich vertreten haben</a:t>
            </a:r>
          </a:p>
        </p:txBody>
      </p:sp>
    </p:spTree>
    <p:extLst>
      <p:ext uri="{BB962C8B-B14F-4D97-AF65-F5344CB8AC3E}">
        <p14:creationId xmlns:p14="http://schemas.microsoft.com/office/powerpoint/2010/main" val="23243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68BD8FD-6409-4E19-A6E0-955886DF54E1}"/>
              </a:ext>
            </a:extLst>
          </p:cNvPr>
          <p:cNvSpPr txBox="1">
            <a:spLocks/>
          </p:cNvSpPr>
          <p:nvPr/>
        </p:nvSpPr>
        <p:spPr>
          <a:xfrm>
            <a:off x="1862250" y="214282"/>
            <a:ext cx="8344641" cy="1339126"/>
          </a:xfrm>
          <a:prstGeom prst="rect">
            <a:avLst/>
          </a:prstGeom>
        </p:spPr>
        <p:txBody>
          <a:bodyPr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br>
              <a:rPr lang="de-DE" sz="4000" dirty="0">
                <a:latin typeface="Sportiv" panose="020B0500000000000000" pitchFamily="34" charset="0"/>
              </a:rPr>
            </a:br>
            <a:r>
              <a:rPr lang="de-DE" sz="2400" dirty="0">
                <a:latin typeface="Arial Narrow" panose="020B0606020202030204" pitchFamily="34" charset="0"/>
              </a:rPr>
              <a:t>SPORTLEREHRUNG 2023</a:t>
            </a:r>
          </a:p>
          <a:p>
            <a:r>
              <a:rPr lang="de-DE" sz="4400" dirty="0">
                <a:latin typeface="Arial Narrow" panose="020B0606020202030204" pitchFamily="34" charset="0"/>
              </a:rPr>
              <a:t>Bezirksmeisterschaften </a:t>
            </a:r>
            <a:endParaRPr lang="de-DE" sz="4400" dirty="0">
              <a:latin typeface="Sportiv" panose="020B0500000000000000" pitchFamily="34" charset="0"/>
            </a:endParaRPr>
          </a:p>
        </p:txBody>
      </p:sp>
      <p:sp>
        <p:nvSpPr>
          <p:cNvPr id="8" name="Textfeld 7">
            <a:extLst>
              <a:ext uri="{FF2B5EF4-FFF2-40B4-BE49-F238E27FC236}">
                <a16:creationId xmlns:a16="http://schemas.microsoft.com/office/drawing/2014/main" id="{1F767B94-2524-4A3B-B92E-15DB5A40C172}"/>
              </a:ext>
            </a:extLst>
          </p:cNvPr>
          <p:cNvSpPr txBox="1"/>
          <p:nvPr/>
        </p:nvSpPr>
        <p:spPr>
          <a:xfrm>
            <a:off x="231974" y="4714074"/>
            <a:ext cx="3819848" cy="2723823"/>
          </a:xfrm>
          <a:prstGeom prst="rect">
            <a:avLst/>
          </a:prstGeom>
          <a:noFill/>
        </p:spPr>
        <p:txBody>
          <a:bodyPr wrap="square" rtlCol="0">
            <a:spAutoFit/>
          </a:bodyPr>
          <a:lstStyle/>
          <a:p>
            <a:r>
              <a:rPr lang="de-DE" sz="1600" b="1" dirty="0">
                <a:solidFill>
                  <a:srgbClr val="FFC000"/>
                </a:solidFill>
                <a:latin typeface="Calibri" panose="020F0502020204030204" pitchFamily="34" charset="0"/>
                <a:cs typeface="Calibri" panose="020F0502020204030204" pitchFamily="34" charset="0"/>
              </a:rPr>
              <a:t>Verein: 	</a:t>
            </a:r>
            <a:br>
              <a:rPr lang="de-DE" sz="1600" b="1" dirty="0">
                <a:solidFill>
                  <a:srgbClr val="FFC000"/>
                </a:solidFill>
                <a:latin typeface="Calibri" panose="020F0502020204030204" pitchFamily="34" charset="0"/>
                <a:cs typeface="Calibri" panose="020F0502020204030204" pitchFamily="34" charset="0"/>
              </a:rPr>
            </a:br>
            <a:r>
              <a:rPr lang="de-DE" sz="1600" b="1" dirty="0">
                <a:solidFill>
                  <a:srgbClr val="FFC000"/>
                </a:solidFill>
                <a:latin typeface="Calibri" panose="020F0502020204030204" pitchFamily="34" charset="0"/>
                <a:cs typeface="Calibri" panose="020F0502020204030204" pitchFamily="34" charset="0"/>
              </a:rPr>
              <a:t>SV Grau-Hallenberg 2015 </a:t>
            </a:r>
            <a:r>
              <a:rPr lang="de-DE" sz="1600" b="1" dirty="0">
                <a:solidFill>
                  <a:srgbClr val="FFC000"/>
                </a:solidFill>
              </a:rPr>
              <a:t>e.V.</a:t>
            </a:r>
          </a:p>
          <a:p>
            <a:endParaRPr lang="de-DE" sz="600" dirty="0"/>
          </a:p>
          <a:p>
            <a:r>
              <a:rPr lang="de-DE" sz="1600" dirty="0">
                <a:latin typeface="Calibri" panose="020F0502020204030204" pitchFamily="34" charset="0"/>
                <a:cs typeface="Calibri" panose="020F0502020204030204" pitchFamily="34" charset="0"/>
              </a:rPr>
              <a:t>Von links: </a:t>
            </a:r>
            <a:br>
              <a:rPr lang="de-DE" sz="1600" dirty="0">
                <a:latin typeface="Calibri" panose="020F0502020204030204" pitchFamily="34" charset="0"/>
                <a:cs typeface="Calibri" panose="020F0502020204030204" pitchFamily="34" charset="0"/>
              </a:rPr>
            </a:br>
            <a:r>
              <a:rPr lang="de-DE" sz="1600" dirty="0">
                <a:latin typeface="Calibri" panose="020F0502020204030204" pitchFamily="34" charset="0"/>
                <a:cs typeface="Calibri" panose="020F0502020204030204" pitchFamily="34" charset="0"/>
              </a:rPr>
              <a:t>Name	Wolf Renner</a:t>
            </a:r>
          </a:p>
          <a:p>
            <a:r>
              <a:rPr lang="de-DE" sz="1600" dirty="0">
                <a:latin typeface="Calibri" panose="020F0502020204030204" pitchFamily="34" charset="0"/>
                <a:cs typeface="Calibri" panose="020F0502020204030204" pitchFamily="34" charset="0"/>
              </a:rPr>
              <a:t>Sportart: 	Leichtathletik </a:t>
            </a:r>
          </a:p>
          <a:p>
            <a:r>
              <a:rPr lang="de-DE" sz="1600" dirty="0">
                <a:latin typeface="Calibri" panose="020F0502020204030204" pitchFamily="34" charset="0"/>
                <a:cs typeface="Calibri" panose="020F0502020204030204" pitchFamily="34" charset="0"/>
              </a:rPr>
              <a:t>Erfolge: 	Bezirksmeister </a:t>
            </a:r>
            <a:br>
              <a:rPr lang="de-DE" sz="1600" dirty="0">
                <a:latin typeface="Calibri" panose="020F0502020204030204" pitchFamily="34" charset="0"/>
                <a:cs typeface="Calibri" panose="020F0502020204030204" pitchFamily="34" charset="0"/>
              </a:rPr>
            </a:br>
            <a:r>
              <a:rPr lang="de-DE" sz="1600" dirty="0">
                <a:latin typeface="Calibri" panose="020F0502020204030204" pitchFamily="34" charset="0"/>
                <a:cs typeface="Calibri" panose="020F0502020204030204" pitchFamily="34" charset="0"/>
              </a:rPr>
              <a:t>		3.000 m,</a:t>
            </a:r>
            <a:br>
              <a:rPr lang="de-DE" sz="1600" dirty="0">
                <a:latin typeface="Calibri" panose="020F0502020204030204" pitchFamily="34" charset="0"/>
                <a:cs typeface="Calibri" panose="020F0502020204030204" pitchFamily="34" charset="0"/>
              </a:rPr>
            </a:br>
            <a:r>
              <a:rPr lang="de-DE" sz="1600" dirty="0">
                <a:latin typeface="Calibri" panose="020F0502020204030204" pitchFamily="34" charset="0"/>
                <a:cs typeface="Calibri" panose="020F0502020204030204" pitchFamily="34" charset="0"/>
              </a:rPr>
              <a:t>                    Altersklasse U18</a:t>
            </a:r>
          </a:p>
          <a:p>
            <a:r>
              <a:rPr lang="de-DE" sz="1700" dirty="0"/>
              <a:t> </a:t>
            </a:r>
          </a:p>
          <a:p>
            <a:endParaRPr lang="de-DE" sz="2000" dirty="0">
              <a:latin typeface="Arial Narrow" panose="020B0606020202030204" pitchFamily="34" charset="0"/>
            </a:endParaRPr>
          </a:p>
        </p:txBody>
      </p:sp>
      <p:pic>
        <p:nvPicPr>
          <p:cNvPr id="3" name="Grafik 2" descr="Ein Bild, das Text enthält.&#10;&#10;Automatisch generierte Beschreibung">
            <a:extLst>
              <a:ext uri="{FF2B5EF4-FFF2-40B4-BE49-F238E27FC236}">
                <a16:creationId xmlns:a16="http://schemas.microsoft.com/office/drawing/2014/main" id="{13A60461-3926-4FF2-A7B7-E424DF5DF636}"/>
              </a:ext>
            </a:extLst>
          </p:cNvPr>
          <p:cNvPicPr>
            <a:picLocks noChangeAspect="1"/>
          </p:cNvPicPr>
          <p:nvPr/>
        </p:nvPicPr>
        <p:blipFill>
          <a:blip r:embed="rId3"/>
          <a:stretch>
            <a:fillRect/>
          </a:stretch>
        </p:blipFill>
        <p:spPr>
          <a:xfrm>
            <a:off x="7995375" y="1862235"/>
            <a:ext cx="3819848" cy="2758059"/>
          </a:xfrm>
          <a:prstGeom prst="rect">
            <a:avLst/>
          </a:prstGeom>
        </p:spPr>
      </p:pic>
      <p:pic>
        <p:nvPicPr>
          <p:cNvPr id="6" name="Grafik 5" descr="Ein Bild, das draußen, Fahrrad, Sport, springen enthält.&#10;&#10;Automatisch generierte Beschreibung">
            <a:extLst>
              <a:ext uri="{FF2B5EF4-FFF2-40B4-BE49-F238E27FC236}">
                <a16:creationId xmlns:a16="http://schemas.microsoft.com/office/drawing/2014/main" id="{2854C7F2-ACED-4FAF-B58C-BDE08083554C}"/>
              </a:ext>
            </a:extLst>
          </p:cNvPr>
          <p:cNvPicPr>
            <a:picLocks noChangeAspect="1"/>
          </p:cNvPicPr>
          <p:nvPr/>
        </p:nvPicPr>
        <p:blipFill>
          <a:blip r:embed="rId4"/>
          <a:stretch>
            <a:fillRect/>
          </a:stretch>
        </p:blipFill>
        <p:spPr>
          <a:xfrm>
            <a:off x="3186459" y="1862235"/>
            <a:ext cx="4576952" cy="2758059"/>
          </a:xfrm>
          <a:prstGeom prst="rect">
            <a:avLst/>
          </a:prstGeom>
        </p:spPr>
      </p:pic>
      <p:pic>
        <p:nvPicPr>
          <p:cNvPr id="10" name="Grafik 9" descr="Ein Bild, das Person, draußen, Leichtathletik, Spieler enthält.&#10;&#10;Automatisch generierte Beschreibung">
            <a:extLst>
              <a:ext uri="{FF2B5EF4-FFF2-40B4-BE49-F238E27FC236}">
                <a16:creationId xmlns:a16="http://schemas.microsoft.com/office/drawing/2014/main" id="{249015CF-3999-450A-8BA6-411844797690}"/>
              </a:ext>
            </a:extLst>
          </p:cNvPr>
          <p:cNvPicPr>
            <a:picLocks noChangeAspect="1"/>
          </p:cNvPicPr>
          <p:nvPr/>
        </p:nvPicPr>
        <p:blipFill>
          <a:blip r:embed="rId5"/>
          <a:stretch>
            <a:fillRect/>
          </a:stretch>
        </p:blipFill>
        <p:spPr>
          <a:xfrm>
            <a:off x="320762" y="1862236"/>
            <a:ext cx="2649084" cy="2775231"/>
          </a:xfrm>
          <a:prstGeom prst="rect">
            <a:avLst/>
          </a:prstGeom>
        </p:spPr>
      </p:pic>
      <p:sp>
        <p:nvSpPr>
          <p:cNvPr id="12" name="Textfeld 11">
            <a:extLst>
              <a:ext uri="{FF2B5EF4-FFF2-40B4-BE49-F238E27FC236}">
                <a16:creationId xmlns:a16="http://schemas.microsoft.com/office/drawing/2014/main" id="{DC2C835C-5F57-4FF6-9D54-8077AB41D2F6}"/>
              </a:ext>
            </a:extLst>
          </p:cNvPr>
          <p:cNvSpPr txBox="1"/>
          <p:nvPr/>
        </p:nvSpPr>
        <p:spPr>
          <a:xfrm>
            <a:off x="3108036" y="4704450"/>
            <a:ext cx="4655375" cy="830997"/>
          </a:xfrm>
          <a:prstGeom prst="rect">
            <a:avLst/>
          </a:prstGeom>
          <a:noFill/>
        </p:spPr>
        <p:txBody>
          <a:bodyPr wrap="square" rtlCol="0">
            <a:spAutoFit/>
          </a:bodyPr>
          <a:lstStyle/>
          <a:p>
            <a:r>
              <a:rPr lang="de-DE" sz="1600" dirty="0">
                <a:latin typeface="Calibri" panose="020F0502020204030204" pitchFamily="34" charset="0"/>
                <a:cs typeface="Calibri" panose="020F0502020204030204" pitchFamily="34" charset="0"/>
              </a:rPr>
              <a:t>Name:	Rudi Rastlos </a:t>
            </a:r>
          </a:p>
          <a:p>
            <a:r>
              <a:rPr lang="de-DE" sz="1600" dirty="0">
                <a:latin typeface="Calibri" panose="020F0502020204030204" pitchFamily="34" charset="0"/>
                <a:cs typeface="Calibri" panose="020F0502020204030204" pitchFamily="34" charset="0"/>
              </a:rPr>
              <a:t>Sportart: 	Straßenradsport </a:t>
            </a:r>
          </a:p>
          <a:p>
            <a:r>
              <a:rPr lang="de-DE" sz="1600" dirty="0">
                <a:latin typeface="Calibri" panose="020F0502020204030204" pitchFamily="34" charset="0"/>
                <a:cs typeface="Calibri" panose="020F0502020204030204" pitchFamily="34" charset="0"/>
              </a:rPr>
              <a:t>Erfolge: 	Bezirksmeister Junioren B </a:t>
            </a:r>
          </a:p>
        </p:txBody>
      </p:sp>
      <p:sp>
        <p:nvSpPr>
          <p:cNvPr id="14" name="Textfeld 13">
            <a:extLst>
              <a:ext uri="{FF2B5EF4-FFF2-40B4-BE49-F238E27FC236}">
                <a16:creationId xmlns:a16="http://schemas.microsoft.com/office/drawing/2014/main" id="{5E3EFA4D-A8E9-4359-B0FE-95D279B47DF0}"/>
              </a:ext>
            </a:extLst>
          </p:cNvPr>
          <p:cNvSpPr txBox="1"/>
          <p:nvPr/>
        </p:nvSpPr>
        <p:spPr>
          <a:xfrm>
            <a:off x="7879203" y="4684357"/>
            <a:ext cx="4655375" cy="2308324"/>
          </a:xfrm>
          <a:prstGeom prst="rect">
            <a:avLst/>
          </a:prstGeom>
          <a:noFill/>
        </p:spPr>
        <p:txBody>
          <a:bodyPr wrap="square" rtlCol="0">
            <a:spAutoFit/>
          </a:bodyPr>
          <a:lstStyle/>
          <a:p>
            <a:r>
              <a:rPr lang="de-DE" sz="1600" dirty="0">
                <a:latin typeface="Calibri" panose="020F0502020204030204" pitchFamily="34" charset="0"/>
                <a:cs typeface="Calibri" panose="020F0502020204030204" pitchFamily="34" charset="0"/>
              </a:rPr>
              <a:t>Name:	Kai Kurz</a:t>
            </a:r>
          </a:p>
          <a:p>
            <a:r>
              <a:rPr lang="de-DE" sz="1600" dirty="0">
                <a:latin typeface="Calibri" panose="020F0502020204030204" pitchFamily="34" charset="0"/>
                <a:cs typeface="Calibri" panose="020F0502020204030204" pitchFamily="34" charset="0"/>
              </a:rPr>
              <a:t>Sportart: 	Sportschießen </a:t>
            </a:r>
          </a:p>
          <a:p>
            <a:r>
              <a:rPr lang="de-DE" sz="1600" dirty="0">
                <a:latin typeface="Calibri" panose="020F0502020204030204" pitchFamily="34" charset="0"/>
                <a:cs typeface="Calibri" panose="020F0502020204030204" pitchFamily="34" charset="0"/>
              </a:rPr>
              <a:t>Erfolge: 	2. Platz Bezirksmeisterschaften  </a:t>
            </a:r>
          </a:p>
          <a:p>
            <a:r>
              <a:rPr lang="de-DE" sz="1600" dirty="0">
                <a:latin typeface="Calibri" panose="020F0502020204030204" pitchFamily="34" charset="0"/>
                <a:cs typeface="Calibri" panose="020F0502020204030204" pitchFamily="34" charset="0"/>
              </a:rPr>
              <a:t>                    Junioren B, Luftpistole  </a:t>
            </a:r>
          </a:p>
          <a:p>
            <a:endParaRPr lang="de-DE" sz="1600" dirty="0">
              <a:latin typeface="Calibri" panose="020F0502020204030204" pitchFamily="34" charset="0"/>
              <a:cs typeface="Calibri" panose="020F0502020204030204" pitchFamily="34" charset="0"/>
            </a:endParaRPr>
          </a:p>
          <a:p>
            <a:r>
              <a:rPr lang="de-DE" sz="1600" dirty="0">
                <a:latin typeface="Calibri" panose="020F0502020204030204" pitchFamily="34" charset="0"/>
                <a:cs typeface="Calibri" panose="020F0502020204030204" pitchFamily="34" charset="0"/>
              </a:rPr>
              <a:t>Name:	Becky Brother</a:t>
            </a:r>
          </a:p>
          <a:p>
            <a:r>
              <a:rPr lang="de-DE" sz="1600" dirty="0">
                <a:latin typeface="Calibri" panose="020F0502020204030204" pitchFamily="34" charset="0"/>
                <a:cs typeface="Calibri" panose="020F0502020204030204" pitchFamily="34" charset="0"/>
              </a:rPr>
              <a:t>Sportart: 	Sportschießen </a:t>
            </a:r>
          </a:p>
          <a:p>
            <a:r>
              <a:rPr lang="de-DE" sz="1600" dirty="0">
                <a:latin typeface="Calibri" panose="020F0502020204030204" pitchFamily="34" charset="0"/>
                <a:cs typeface="Calibri" panose="020F0502020204030204" pitchFamily="34" charset="0"/>
              </a:rPr>
              <a:t>Erfolge: 	Bezirksmeisterin Schüler Luftgewehr</a:t>
            </a:r>
          </a:p>
          <a:p>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429516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Vereinseiten_Sportlerehrung 2023_Layout" id="{DC285B96-788E-4449-8623-1EB3AC6128BD}" vid="{06EF6620-A842-42E4-8200-06AF0208E0EE}"/>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EA243F-4842-4A6C-BACC-DCE3295B4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BFB6A6-81E7-4A67-BD9D-2BF448263925}">
  <ds:schemaRefs>
    <ds:schemaRef ds:uri="http://purl.org/dc/dcmitype/"/>
    <ds:schemaRef ds:uri="71af3243-3dd4-4a8d-8c0d-dd76da1f02a5"/>
    <ds:schemaRef ds:uri="http://purl.org/dc/terms/"/>
    <ds:schemaRef ds:uri="http://schemas.microsoft.com/office/2006/metadata/properties"/>
    <ds:schemaRef ds:uri="http://www.w3.org/XML/1998/namespace"/>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6990C2E3-0070-478C-8A9C-BB830DA62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1195</Words>
  <Application>Microsoft Office PowerPoint</Application>
  <PresentationFormat>Breitbild</PresentationFormat>
  <Paragraphs>181</Paragraphs>
  <Slides>25</Slides>
  <Notes>24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Arial</vt:lpstr>
      <vt:lpstr>Arial Narrow</vt:lpstr>
      <vt:lpstr>Calibri</vt:lpstr>
      <vt:lpstr>Sportiv</vt:lpstr>
      <vt:lpstr>Trebuchet MS</vt:lpstr>
      <vt:lpstr>Berlin</vt:lpstr>
      <vt:lpstr> SPORTLEREHRUNG 2023 Vereinsvorgaben zur Gestaltung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Städte-Design</dc:title>
  <dc:creator>gerhard.massier@t-online.de</dc:creator>
  <cp:lastModifiedBy>Timo Neumann</cp:lastModifiedBy>
  <cp:revision>215</cp:revision>
  <cp:lastPrinted>2021-10-06T09:30:29Z</cp:lastPrinted>
  <dcterms:created xsi:type="dcterms:W3CDTF">2021-09-27T17:27:21Z</dcterms:created>
  <dcterms:modified xsi:type="dcterms:W3CDTF">2023-11-27T08:30:55Z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